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6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Triángulo rectángulo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8 Título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7" name="16 Subtítulo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grpSp>
        <p:nvGrpSpPr>
          <p:cNvPr id="2" name="1 Grupo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6 Forma libre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7 Forma libre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10 Forma libre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11 Conector recto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29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21/12/2009</a:t>
            </a:fld>
            <a:endParaRPr lang="es-ES"/>
          </a:p>
        </p:txBody>
      </p:sp>
      <p:sp>
        <p:nvSpPr>
          <p:cNvPr id="19" name="18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27" name="2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21/12/2009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21/12/2009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21/12/2009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21/12/2009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Cheurón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7 Cheurón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21/12/2009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8" name="7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21/12/2009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21/12/2009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6" name="5 Título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21/12/2009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7A847CFC-816F-41D0-AAC0-9BF4FEBC753E}" type="datetimeFigureOut">
              <a:rPr lang="es-ES" smtClean="0"/>
              <a:pPr/>
              <a:t>21/12/2009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s-ES" smtClean="0"/>
              <a:t>Haga clic en el icono para agregar una imagen</a:t>
            </a:r>
            <a:endParaRPr kumimoji="0" lang="en-US" dirty="0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21/12/2009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8" name="7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8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9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10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11 Cheurón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12 Cheurón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12 Forma libre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11 Forma libre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13 Triángulo rectángulo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14 Conector recto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8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0" name="29 Marcador de texto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7A847CFC-816F-41D0-AAC0-9BF4FEBC753E}" type="datetimeFigureOut">
              <a:rPr lang="es-ES" smtClean="0"/>
              <a:pPr/>
              <a:t>21/12/2009</a:t>
            </a:fld>
            <a:endParaRPr lang="es-ES"/>
          </a:p>
        </p:txBody>
      </p:sp>
      <p:sp>
        <p:nvSpPr>
          <p:cNvPr id="22" name="21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8" name="17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714348" y="1214422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s-ES_tradnl" dirty="0" smtClean="0"/>
              <a:t>BOCETO DE UNA UNIDAD DIDÁCTICA</a:t>
            </a:r>
            <a:endParaRPr lang="es-ES_tradn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Pablo Gómez Justicia</a:t>
            </a:r>
            <a:endParaRPr lang="es-ES_tradnl" dirty="0" smtClean="0"/>
          </a:p>
          <a:p>
            <a:r>
              <a:rPr lang="es-ES" dirty="0" smtClean="0"/>
              <a:t>Ariadna Gómez-Escobar Camino</a:t>
            </a:r>
            <a:endParaRPr lang="es-ES_tradnl" dirty="0" smtClean="0"/>
          </a:p>
          <a:p>
            <a:r>
              <a:rPr lang="es-ES" dirty="0" smtClean="0"/>
              <a:t>Abraham Sánchez-Escalonilla Hidalgo</a:t>
            </a:r>
            <a:endParaRPr lang="es-ES_tradn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s-ES" dirty="0" smtClean="0"/>
              <a:t>Los alumnos interaccionan: </a:t>
            </a:r>
            <a:endParaRPr lang="es-ES_tradnl" dirty="0" smtClean="0"/>
          </a:p>
          <a:p>
            <a:pPr lvl="1"/>
            <a:r>
              <a:rPr lang="es-ES" dirty="0" smtClean="0"/>
              <a:t>En la totalidad del grupo en la evaluación inicial y la puesta en común.</a:t>
            </a:r>
            <a:endParaRPr lang="es-ES_tradnl" dirty="0" smtClean="0"/>
          </a:p>
          <a:p>
            <a:pPr lvl="1"/>
            <a:r>
              <a:rPr lang="es-ES" dirty="0" smtClean="0"/>
              <a:t>En grupos reducidos en la parte de investigación sobre cada componente.</a:t>
            </a:r>
            <a:endParaRPr lang="es-ES_tradnl" dirty="0" smtClean="0"/>
          </a:p>
          <a:p>
            <a:pPr lvl="1"/>
            <a:r>
              <a:rPr lang="es-ES" dirty="0" smtClean="0"/>
              <a:t>Individualmente en la parte del cuestionario.</a:t>
            </a:r>
            <a:endParaRPr lang="es-ES_tradnl" dirty="0" smtClean="0"/>
          </a:p>
          <a:p>
            <a:pPr>
              <a:buNone/>
            </a:pPr>
            <a:endParaRPr lang="es-ES_tradn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METODOLOGÍA</a:t>
            </a:r>
            <a:endParaRPr lang="es-ES_tradnl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s-ES_tradnl" dirty="0" smtClean="0"/>
              <a:t>Fases Básicas:</a:t>
            </a:r>
          </a:p>
          <a:p>
            <a:pPr lvl="0"/>
            <a:r>
              <a:rPr lang="es-ES" b="1" dirty="0" smtClean="0"/>
              <a:t>Motivación</a:t>
            </a:r>
            <a:r>
              <a:rPr lang="es-ES" dirty="0" smtClean="0"/>
              <a:t>. Observan los componentes y se les incita a que sean capaces de hacer funcionar algo que en principio ni está montado.</a:t>
            </a:r>
            <a:endParaRPr lang="es-ES_tradnl" dirty="0" smtClean="0"/>
          </a:p>
          <a:p>
            <a:pPr lvl="0"/>
            <a:r>
              <a:rPr lang="es-ES" b="1" dirty="0" smtClean="0"/>
              <a:t>Análisis</a:t>
            </a:r>
            <a:r>
              <a:rPr lang="es-ES" dirty="0" smtClean="0"/>
              <a:t>. </a:t>
            </a:r>
            <a:r>
              <a:rPr lang="es-ES" dirty="0" smtClean="0"/>
              <a:t>Identificarán cada componente por separado.</a:t>
            </a:r>
            <a:endParaRPr lang="es-ES_tradnl" dirty="0" smtClean="0"/>
          </a:p>
          <a:p>
            <a:pPr lvl="0"/>
            <a:r>
              <a:rPr lang="es-ES" b="1" dirty="0" smtClean="0"/>
              <a:t>Diseño y elaboración</a:t>
            </a:r>
            <a:r>
              <a:rPr lang="es-ES" dirty="0" smtClean="0"/>
              <a:t>. Identificar cual es el </a:t>
            </a:r>
            <a:r>
              <a:rPr lang="es-ES" dirty="0" smtClean="0"/>
              <a:t>lugar del </a:t>
            </a:r>
            <a:r>
              <a:rPr lang="es-ES" dirty="0" smtClean="0"/>
              <a:t>componente y colocarlo.</a:t>
            </a:r>
            <a:endParaRPr lang="es-ES_tradnl" dirty="0" smtClean="0"/>
          </a:p>
          <a:p>
            <a:pPr lvl="0"/>
            <a:r>
              <a:rPr lang="es-ES" b="1" dirty="0" smtClean="0"/>
              <a:t>Comprobación de la solución</a:t>
            </a:r>
            <a:r>
              <a:rPr lang="es-ES" dirty="0" smtClean="0"/>
              <a:t>. Verificar si el ordenador se puede arrancar. </a:t>
            </a:r>
            <a:endParaRPr lang="es-ES_tradnl" dirty="0" smtClean="0"/>
          </a:p>
          <a:p>
            <a:pPr>
              <a:buNone/>
            </a:pPr>
            <a:endParaRPr lang="es-ES_tradn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METODOLOGÍA, MÉTODO DE PROYECTOS</a:t>
            </a:r>
            <a:endParaRPr lang="es-ES_tradnl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s-ES" b="1" dirty="0" smtClean="0"/>
              <a:t>Competencia en comunicación lingüística.</a:t>
            </a:r>
            <a:endParaRPr lang="es-ES_tradnl" dirty="0" smtClean="0"/>
          </a:p>
          <a:p>
            <a:pPr lvl="0"/>
            <a:r>
              <a:rPr lang="es-ES" b="1" dirty="0" smtClean="0"/>
              <a:t>Competencia matemática.</a:t>
            </a:r>
            <a:endParaRPr lang="es-ES_tradnl" dirty="0" smtClean="0"/>
          </a:p>
          <a:p>
            <a:pPr lvl="0"/>
            <a:r>
              <a:rPr lang="es-ES" b="1" dirty="0" smtClean="0"/>
              <a:t>Competencia en el conocimiento y la interacción con el mundo físico</a:t>
            </a:r>
          </a:p>
          <a:p>
            <a:r>
              <a:rPr lang="es-ES" b="1" dirty="0" smtClean="0"/>
              <a:t>Tratamiento de la información y competencia digital</a:t>
            </a:r>
            <a:endParaRPr lang="es-ES_tradnl" dirty="0" smtClean="0"/>
          </a:p>
          <a:p>
            <a:r>
              <a:rPr lang="es-ES" b="1" dirty="0" smtClean="0"/>
              <a:t>Competencia social y ciudadana</a:t>
            </a:r>
            <a:endParaRPr lang="es-ES_tradnl" dirty="0" smtClean="0"/>
          </a:p>
          <a:p>
            <a:r>
              <a:rPr lang="es-ES" b="1" dirty="0" smtClean="0"/>
              <a:t>Competencia cultural y artística</a:t>
            </a:r>
            <a:endParaRPr lang="es-ES_tradnl" dirty="0" smtClean="0"/>
          </a:p>
          <a:p>
            <a:r>
              <a:rPr lang="es-ES" b="1" dirty="0" smtClean="0"/>
              <a:t>Competencia para aprender a aprender</a:t>
            </a:r>
            <a:endParaRPr lang="es-ES_tradnl" dirty="0" smtClean="0"/>
          </a:p>
          <a:p>
            <a:pPr lvl="0"/>
            <a:r>
              <a:rPr lang="es-ES" b="1" dirty="0" smtClean="0"/>
              <a:t>Autonomía e iniciativa personal</a:t>
            </a:r>
          </a:p>
          <a:p>
            <a:r>
              <a:rPr lang="es-ES" b="1" dirty="0" smtClean="0"/>
              <a:t>Competencia emocional</a:t>
            </a:r>
            <a:endParaRPr lang="es-ES" dirty="0" smtClean="0"/>
          </a:p>
          <a:p>
            <a:endParaRPr lang="es-ES_tradn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_tradnl" dirty="0" smtClean="0"/>
              <a:t>DESARROLLO DE COMPETENCIAS</a:t>
            </a:r>
            <a:endParaRPr lang="es-ES_tradn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endParaRPr lang="es-ES_tradnl" sz="4000" dirty="0" smtClean="0"/>
          </a:p>
          <a:p>
            <a:pPr marL="624078" indent="-514350">
              <a:buFont typeface="+mj-lt"/>
              <a:buAutoNum type="arabicPeriod"/>
            </a:pPr>
            <a:r>
              <a:rPr lang="es-ES_tradnl" sz="4000" dirty="0" smtClean="0"/>
              <a:t>ACTIVIDADES</a:t>
            </a:r>
          </a:p>
          <a:p>
            <a:pPr marL="624078" indent="-514350">
              <a:buFont typeface="+mj-lt"/>
              <a:buAutoNum type="arabicPeriod"/>
            </a:pPr>
            <a:r>
              <a:rPr lang="es-ES_tradnl" sz="4000" dirty="0" smtClean="0"/>
              <a:t>METODOLOGÍA</a:t>
            </a:r>
          </a:p>
          <a:p>
            <a:pPr marL="624078" indent="-514350">
              <a:buFont typeface="+mj-lt"/>
              <a:buAutoNum type="arabicPeriod"/>
            </a:pPr>
            <a:r>
              <a:rPr lang="es-ES_tradnl" sz="4000" dirty="0" smtClean="0"/>
              <a:t>COMPETENCIAS</a:t>
            </a:r>
            <a:endParaRPr lang="es-ES_tradnl" sz="4000" dirty="0"/>
          </a:p>
        </p:txBody>
      </p:sp>
      <p:sp>
        <p:nvSpPr>
          <p:cNvPr id="3" name="2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ÍNDICE</a:t>
            </a:r>
            <a:endParaRPr lang="es-ES_trad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7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s-ES_tradnl" b="1" dirty="0" smtClean="0"/>
              <a:t>Evaluación Inicial</a:t>
            </a:r>
          </a:p>
          <a:p>
            <a:pPr marL="514350" indent="-514350">
              <a:buNone/>
            </a:pPr>
            <a:r>
              <a:rPr lang="es-ES_tradnl" dirty="0" smtClean="0"/>
              <a:t>	Se planteará a los alumnos preguntas del tipo:</a:t>
            </a:r>
          </a:p>
          <a:p>
            <a:pPr lvl="1"/>
            <a:r>
              <a:rPr lang="es-ES" dirty="0" smtClean="0"/>
              <a:t>¿Habéis abierto alguna vez una CPU? ¿qué había dentro?</a:t>
            </a:r>
            <a:endParaRPr lang="es-ES_tradnl" dirty="0" smtClean="0"/>
          </a:p>
          <a:p>
            <a:pPr lvl="1"/>
            <a:r>
              <a:rPr lang="es-ES" dirty="0" smtClean="0"/>
              <a:t>¿Alguien ha cambiado algún componente? ¿Habéis instalado una grabadora por ejemplo?</a:t>
            </a:r>
            <a:endParaRPr lang="es-ES_tradnl" dirty="0" smtClean="0"/>
          </a:p>
          <a:p>
            <a:pPr lvl="1"/>
            <a:r>
              <a:rPr lang="es-ES" dirty="0" smtClean="0"/>
              <a:t>¿Qué componentes básicos forman un ordenador?</a:t>
            </a:r>
            <a:endParaRPr lang="es-ES_tradnl" dirty="0" smtClean="0"/>
          </a:p>
          <a:p>
            <a:pPr marL="514350" indent="-514350">
              <a:buNone/>
            </a:pPr>
            <a:endParaRPr lang="es-ES_tradn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DESCRIPCIÓN DE LA ACTIVIDAD</a:t>
            </a:r>
            <a:endParaRPr lang="es-ES_tradn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2"/>
            </a:pPr>
            <a:r>
              <a:rPr lang="es-ES_tradnl" b="1" dirty="0" smtClean="0"/>
              <a:t>Descripción Inicial de Componentes</a:t>
            </a:r>
          </a:p>
          <a:p>
            <a:pPr marL="514350" indent="-514350">
              <a:buFont typeface="+mj-lt"/>
              <a:buAutoNum type="arabicPeriod" startAt="2"/>
            </a:pPr>
            <a:endParaRPr lang="es-ES_tradnl" dirty="0" smtClean="0"/>
          </a:p>
          <a:p>
            <a:pPr marL="514350" indent="0">
              <a:buNone/>
            </a:pPr>
            <a:r>
              <a:rPr lang="es-ES_tradnl" dirty="0" smtClean="0"/>
              <a:t>Se enumerarán y explicarán brevemente los principales componentes de un ordenador.</a:t>
            </a:r>
            <a:endParaRPr lang="es-ES_tradn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DESCRIPCIÓN DE LA ACTIVIDAD</a:t>
            </a:r>
            <a:endParaRPr lang="es-ES_tradn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3"/>
            </a:pPr>
            <a:r>
              <a:rPr lang="es-ES_tradnl" b="1" dirty="0" smtClean="0"/>
              <a:t>Formación de Grupos</a:t>
            </a:r>
          </a:p>
          <a:p>
            <a:pPr marL="514350" indent="-514350">
              <a:buNone/>
            </a:pPr>
            <a:endParaRPr lang="es-ES_tradnl" b="1" dirty="0" smtClean="0"/>
          </a:p>
          <a:p>
            <a:pPr marL="914400" lvl="1" indent="-514350"/>
            <a:r>
              <a:rPr lang="es-ES_tradnl" dirty="0" smtClean="0"/>
              <a:t>Se divide a la clase en grupos de trabajo</a:t>
            </a:r>
          </a:p>
          <a:p>
            <a:pPr marL="914400" lvl="1" indent="-514350"/>
            <a:r>
              <a:rPr lang="es-ES_tradnl" dirty="0" smtClean="0"/>
              <a:t>Se asigna un componente a cada grupo para que investiguen mas profundamente su componente</a:t>
            </a:r>
          </a:p>
          <a:p>
            <a:pPr marL="914400" lvl="1" indent="-514350"/>
            <a:r>
              <a:rPr lang="es-ES_tradnl" dirty="0" smtClean="0"/>
              <a:t>Cada grupo preparará una presentación de lo aprendido</a:t>
            </a:r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DESCRIPCIÓN DE LA ACTIVIDAD</a:t>
            </a:r>
            <a:endParaRPr lang="es-ES_tradnl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7362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4"/>
            </a:pPr>
            <a:r>
              <a:rPr lang="es-ES_tradnl" b="1" dirty="0" smtClean="0"/>
              <a:t>Presentaciones</a:t>
            </a:r>
          </a:p>
          <a:p>
            <a:pPr marL="514350" indent="-514350">
              <a:buNone/>
            </a:pPr>
            <a:r>
              <a:rPr lang="es-ES_tradnl" dirty="0" smtClean="0"/>
              <a:t>	Cada alumno tendrá que completar una ficha con la información expuesta por cada grupo.</a:t>
            </a:r>
          </a:p>
          <a:p>
            <a:pPr marL="514350" indent="-514350">
              <a:buNone/>
            </a:pPr>
            <a:endParaRPr lang="es-ES_tradn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DESCRIPCIÓN DE LA ACTIVIDAD</a:t>
            </a:r>
            <a:endParaRPr lang="es-ES_tradnl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142976" y="3429000"/>
            <a:ext cx="5857916" cy="3071834"/>
            <a:chOff x="1733" y="11040"/>
            <a:chExt cx="8190" cy="3375"/>
          </a:xfrm>
        </p:grpSpPr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1733" y="11040"/>
              <a:ext cx="8190" cy="3375"/>
            </a:xfrm>
            <a:prstGeom prst="flowChartMultidocumen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ES_tradnl"/>
            </a:p>
          </p:txBody>
        </p:sp>
        <p:sp>
          <p:nvSpPr>
            <p:cNvPr id="1028" name="Text Box 4"/>
            <p:cNvSpPr txBox="1">
              <a:spLocks noChangeArrowheads="1"/>
            </p:cNvSpPr>
            <p:nvPr/>
          </p:nvSpPr>
          <p:spPr bwMode="auto">
            <a:xfrm>
              <a:off x="1943" y="12075"/>
              <a:ext cx="5980" cy="20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_tradnl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Nombre del componente: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_tradnl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Utilidad: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_tradnl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Tipo de conexión a la placa (ranura/bus):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s-ES_tradnl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Calibri" pitchFamily="34" charset="0"/>
                </a:rPr>
                <a:t>…</a:t>
              </a:r>
              <a:endParaRPr kumimoji="0" lang="es-ES_tradnl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1571612"/>
            <a:ext cx="8186766" cy="4525963"/>
          </a:xfrm>
        </p:spPr>
        <p:txBody>
          <a:bodyPr/>
          <a:lstStyle/>
          <a:p>
            <a:pPr marL="514350" indent="-514350">
              <a:buFont typeface="+mj-lt"/>
              <a:buAutoNum type="arabicPeriod" startAt="5"/>
            </a:pPr>
            <a:r>
              <a:rPr lang="es-ES_tradnl" b="1" dirty="0" smtClean="0"/>
              <a:t>Práctica con componentes reales</a:t>
            </a:r>
          </a:p>
          <a:p>
            <a:pPr marL="514350" indent="-514350">
              <a:buFont typeface="+mj-lt"/>
              <a:buAutoNum type="arabicPeriod" startAt="5"/>
            </a:pPr>
            <a:endParaRPr lang="es-ES_tradnl" dirty="0" smtClean="0"/>
          </a:p>
          <a:p>
            <a:pPr marL="514350" indent="-514350" algn="just">
              <a:buNone/>
            </a:pPr>
            <a:r>
              <a:rPr lang="es-ES" dirty="0" smtClean="0"/>
              <a:t>	Por grupos, se abrirá una CPU para que identifiquen componentes y aprendan el lugar que ocupa cada uno.</a:t>
            </a:r>
            <a:endParaRPr lang="es-ES_tradn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DESCRIPCIÓN DE LA ACTIVIDAD</a:t>
            </a:r>
            <a:endParaRPr lang="es-ES_tradnl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 startAt="6"/>
            </a:pPr>
            <a:r>
              <a:rPr lang="es-ES_tradnl" b="1" dirty="0" smtClean="0"/>
              <a:t>Descripción del funcionamiento</a:t>
            </a:r>
          </a:p>
          <a:p>
            <a:pPr marL="514350" indent="-514350">
              <a:buNone/>
            </a:pPr>
            <a:r>
              <a:rPr lang="es-ES_tradnl" b="1" dirty="0" smtClean="0"/>
              <a:t>	</a:t>
            </a:r>
          </a:p>
          <a:p>
            <a:pPr marL="514350" indent="-514350" algn="just">
              <a:buNone/>
            </a:pPr>
            <a:r>
              <a:rPr lang="es-ES_tradnl" b="1" dirty="0" smtClean="0"/>
              <a:t>	</a:t>
            </a:r>
            <a:r>
              <a:rPr lang="es-ES" dirty="0" smtClean="0"/>
              <a:t>Intentaremos ver qué puede pasar con un flujo de información entrante y con otro saliente, por qué componente pasa y cómo trata la información cada uno de ellos.</a:t>
            </a:r>
            <a:endParaRPr lang="es-ES_tradnl" b="1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_tradnl" dirty="0" smtClean="0"/>
              <a:t>DESCRIPCIÓN DE LA ACTIVIDAD</a:t>
            </a:r>
            <a:endParaRPr lang="es-ES_tradn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s-ES" dirty="0" smtClean="0"/>
              <a:t>Esta actividad cumple muchos de los </a:t>
            </a:r>
            <a:r>
              <a:rPr lang="es-ES" b="1" dirty="0" smtClean="0"/>
              <a:t>objetivos</a:t>
            </a:r>
            <a:r>
              <a:rPr lang="es-ES" dirty="0" smtClean="0"/>
              <a:t> propios de una </a:t>
            </a:r>
            <a:r>
              <a:rPr lang="es-ES" b="1" dirty="0" smtClean="0"/>
              <a:t>metodología</a:t>
            </a:r>
            <a:r>
              <a:rPr lang="es-ES" dirty="0" smtClean="0"/>
              <a:t> como:</a:t>
            </a:r>
          </a:p>
          <a:p>
            <a:pPr lvl="1"/>
            <a:r>
              <a:rPr lang="es-ES" u="sng" dirty="0" smtClean="0"/>
              <a:t>Adquirir los conocimientos necesarios</a:t>
            </a:r>
            <a:r>
              <a:rPr lang="es-ES" dirty="0" smtClean="0"/>
              <a:t> para comprender la actividad por medio de la investigación.</a:t>
            </a:r>
            <a:endParaRPr lang="es-ES_tradnl" dirty="0" smtClean="0"/>
          </a:p>
          <a:p>
            <a:pPr lvl="1"/>
            <a:r>
              <a:rPr lang="es-ES" dirty="0" smtClean="0"/>
              <a:t>El alumno deberá </a:t>
            </a:r>
            <a:r>
              <a:rPr lang="es-ES" u="sng" dirty="0" smtClean="0"/>
              <a:t>aplicar lo aprendido </a:t>
            </a:r>
            <a:r>
              <a:rPr lang="es-ES" u="sng" dirty="0" smtClean="0"/>
              <a:t>en la </a:t>
            </a:r>
            <a:r>
              <a:rPr lang="es-ES" u="sng" dirty="0" smtClean="0"/>
              <a:t>práctica</a:t>
            </a:r>
            <a:r>
              <a:rPr lang="es-ES" dirty="0" smtClean="0"/>
              <a:t> ya que en la parte final debe identificar los componentes estudiados.</a:t>
            </a:r>
            <a:endParaRPr lang="es-ES_tradnl" dirty="0" smtClean="0"/>
          </a:p>
          <a:p>
            <a:pPr lvl="1"/>
            <a:r>
              <a:rPr lang="es-ES" dirty="0" smtClean="0"/>
              <a:t>Podrán </a:t>
            </a:r>
            <a:r>
              <a:rPr lang="es-ES" u="sng" dirty="0" smtClean="0"/>
              <a:t>enfrentarse a </a:t>
            </a:r>
            <a:r>
              <a:rPr lang="es-ES" u="sng" dirty="0" smtClean="0"/>
              <a:t>cualquier actividad </a:t>
            </a:r>
            <a:r>
              <a:rPr lang="es-ES" u="sng" dirty="0" smtClean="0"/>
              <a:t>de este tipo</a:t>
            </a:r>
            <a:r>
              <a:rPr lang="es-ES" dirty="0" smtClean="0"/>
              <a:t>, es decir, podrán identificar los componentes en cualquier ordenador.</a:t>
            </a:r>
            <a:endParaRPr lang="es-ES_tradnl" dirty="0" smtClean="0"/>
          </a:p>
          <a:p>
            <a:pPr marL="0" indent="0">
              <a:buNone/>
            </a:pPr>
            <a:endParaRPr lang="es-ES_tradnl" dirty="0" smtClean="0"/>
          </a:p>
          <a:p>
            <a:pPr>
              <a:buNone/>
            </a:pPr>
            <a:endParaRPr lang="es-ES_tradnl" dirty="0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dirty="0" smtClean="0"/>
              <a:t>METODOLOGÍA</a:t>
            </a:r>
            <a:endParaRPr lang="es-ES_tradnl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urrencia">
  <a:themeElements>
    <a:clrScheme name="Concurrencia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urrencia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urrencia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63</TotalTime>
  <Words>341</Words>
  <PresentationFormat>Presentación en pantalla (4:3)</PresentationFormat>
  <Paragraphs>66</Paragraphs>
  <Slides>12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3" baseType="lpstr">
      <vt:lpstr>Concurrencia</vt:lpstr>
      <vt:lpstr>BOCETO DE UNA UNIDAD DIDÁCTICA</vt:lpstr>
      <vt:lpstr>ÍNDICE</vt:lpstr>
      <vt:lpstr>DESCRIPCIÓN DE LA ACTIVIDAD</vt:lpstr>
      <vt:lpstr>DESCRIPCIÓN DE LA ACTIVIDAD</vt:lpstr>
      <vt:lpstr>DESCRIPCIÓN DE LA ACTIVIDAD</vt:lpstr>
      <vt:lpstr>DESCRIPCIÓN DE LA ACTIVIDAD</vt:lpstr>
      <vt:lpstr>DESCRIPCIÓN DE LA ACTIVIDAD</vt:lpstr>
      <vt:lpstr>DESCRIPCIÓN DE LA ACTIVIDAD</vt:lpstr>
      <vt:lpstr>METODOLOGÍA</vt:lpstr>
      <vt:lpstr>METODOLOGÍA</vt:lpstr>
      <vt:lpstr>METODOLOGÍA, MÉTODO DE PROYECTOS</vt:lpstr>
      <vt:lpstr>DESARROLLO DE COMPETENCIAS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BOCETO DE UNA UNIDAD DIDÁCTICA</dc:title>
  <cp:lastModifiedBy>WinuE</cp:lastModifiedBy>
  <cp:revision>3</cp:revision>
  <dcterms:modified xsi:type="dcterms:W3CDTF">2009-12-21T19:16:20Z</dcterms:modified>
</cp:coreProperties>
</file>