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6"/>
  </p:notesMasterIdLst>
  <p:sldIdLst>
    <p:sldId id="256" r:id="rId2"/>
    <p:sldId id="267" r:id="rId3"/>
    <p:sldId id="257" r:id="rId4"/>
    <p:sldId id="263" r:id="rId5"/>
    <p:sldId id="258" r:id="rId6"/>
    <p:sldId id="285" r:id="rId7"/>
    <p:sldId id="264" r:id="rId8"/>
    <p:sldId id="259" r:id="rId9"/>
    <p:sldId id="265" r:id="rId10"/>
    <p:sldId id="268" r:id="rId11"/>
    <p:sldId id="269" r:id="rId12"/>
    <p:sldId id="270" r:id="rId13"/>
    <p:sldId id="271" r:id="rId14"/>
    <p:sldId id="272" r:id="rId15"/>
    <p:sldId id="274" r:id="rId16"/>
    <p:sldId id="276" r:id="rId17"/>
    <p:sldId id="278" r:id="rId18"/>
    <p:sldId id="281" r:id="rId19"/>
    <p:sldId id="279" r:id="rId20"/>
    <p:sldId id="280" r:id="rId21"/>
    <p:sldId id="282" r:id="rId22"/>
    <p:sldId id="283" r:id="rId23"/>
    <p:sldId id="284" r:id="rId24"/>
    <p:sldId id="277" r:id="rId25"/>
  </p:sldIdLst>
  <p:sldSz cx="9144000" cy="6858000" type="screen4x3"/>
  <p:notesSz cx="6858000" cy="9144000"/>
  <p:defaultTextStyle>
    <a:defPPr>
      <a:defRPr lang="es-DO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66FF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90985" autoAdjust="0"/>
  </p:normalViewPr>
  <p:slideViewPr>
    <p:cSldViewPr>
      <p:cViewPr varScale="1">
        <p:scale>
          <a:sx n="71" d="100"/>
          <a:sy n="71" d="100"/>
        </p:scale>
        <p:origin x="-86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CDC53C-00B5-40CD-A183-DF520FD831E9}" type="datetimeFigureOut">
              <a:rPr lang="es-ES"/>
              <a:pPr>
                <a:defRPr/>
              </a:pPr>
              <a:t>19/01/2010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023587B-21C7-4D76-A80F-EC3329A14F7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ideo" Target="PPP_AHIGH_TLE_Techie.avi" TargetMode="Externa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My Documents\Kelly's Stuff\Prespro\Templates\HighTech\CallMe\PPP_AHIGH_TLE_Call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2225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PP_AHIGH_TLE_Techie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4147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633538" y="2286000"/>
            <a:ext cx="7510462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Haga clic para modificar el estilo de título del patrón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471738" y="3649663"/>
            <a:ext cx="6672262" cy="727075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2265363" y="64008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4256088" y="6400800"/>
            <a:ext cx="2894012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6D5613F-1C62-48A3-8568-C5D8CDE1101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276DB-234C-4889-A82A-CCCF34B5732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61163" y="206375"/>
            <a:ext cx="2162175" cy="60594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73050" y="206375"/>
            <a:ext cx="6335713" cy="60594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07071-F04E-4A58-A3D1-9FA06604CD1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A7631-DE2E-490E-991B-0C3336A75A3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D1D9F-D038-46CA-9DDF-916B4D3C26C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80988" y="1376363"/>
            <a:ext cx="4244975" cy="488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78363" y="1376363"/>
            <a:ext cx="4244975" cy="4889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A1F1E-FE48-415A-A1C1-D2B11FFC624B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D661B-CA74-4439-B51D-0510029C257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E2BF0-0D27-4169-A904-4C5B81BE2C16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8435D-E743-4EDC-A4E7-30193839333D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66D97-9D10-4CB0-A37A-CFEE08CED077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B5738-F1CE-4271-9A44-7CC3A77AB85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PPP_AHIGH_TXT_Techie.avi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My Documents\Kelly's Stuff\Prespro\Templates\HighTech\CallMe\PPP_AHIGH_TXT_CallMe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22225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6375"/>
            <a:ext cx="85820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título del patrón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0988" y="1376363"/>
            <a:ext cx="8642350" cy="488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4638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02463" y="6400800"/>
            <a:ext cx="1903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672EED6-E6DF-46AF-881E-8DAB59F1136A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  <p:pic>
        <p:nvPicPr>
          <p:cNvPr id="15368" name="PPP_AHIGH_TXT_Techie.avi">
            <a:hlinkClick r:id="" action="ppaction://media"/>
          </p:cNvPr>
          <p:cNvPicPr>
            <a:picLocks noRot="1" noChangeAspect="1" noChangeArrowheads="1"/>
          </p:cNvPicPr>
          <p:nvPr>
            <a:videoFile r:link="rId13"/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895350"/>
            <a:ext cx="9144000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36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9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xmind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2214554"/>
            <a:ext cx="7858129" cy="1143000"/>
          </a:xfrm>
        </p:spPr>
        <p:txBody>
          <a:bodyPr/>
          <a:lstStyle/>
          <a:p>
            <a:pPr algn="ctr" eaLnBrk="1" hangingPunct="1"/>
            <a:r>
              <a:rPr lang="en-US" sz="5400" dirty="0" smtClean="0">
                <a:solidFill>
                  <a:srgbClr val="660066"/>
                </a:solidFill>
                <a:latin typeface="Georgia" pitchFamily="18" charset="0"/>
              </a:rPr>
              <a:t>X-MIND</a:t>
            </a:r>
            <a:endParaRPr lang="es-DO" sz="5400" dirty="0" smtClean="0">
              <a:solidFill>
                <a:srgbClr val="660066"/>
              </a:solidFill>
              <a:latin typeface="Georgia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4438" y="3286125"/>
            <a:ext cx="7215187" cy="1090613"/>
          </a:xfrm>
        </p:spPr>
        <p:txBody>
          <a:bodyPr/>
          <a:lstStyle/>
          <a:p>
            <a:pPr eaLnBrk="1" hangingPunct="1">
              <a:defRPr/>
            </a:pPr>
            <a:r>
              <a:rPr lang="en-GB" sz="1200" dirty="0" smtClean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GB" sz="1400" b="1" dirty="0" err="1" smtClean="0">
                <a:solidFill>
                  <a:schemeClr val="accent2">
                    <a:lumMod val="50000"/>
                  </a:schemeClr>
                </a:solidFill>
              </a:rPr>
              <a:t>Realizado</a:t>
            </a:r>
            <a:r>
              <a:rPr lang="en-GB" sz="1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GB" sz="1400" b="1" dirty="0" err="1" smtClean="0">
                <a:solidFill>
                  <a:schemeClr val="accent2">
                    <a:lumMod val="50000"/>
                  </a:schemeClr>
                </a:solidFill>
              </a:rPr>
              <a:t>por</a:t>
            </a:r>
            <a:r>
              <a:rPr lang="en-GB" sz="1400" b="1" dirty="0" smtClean="0">
                <a:solidFill>
                  <a:schemeClr val="accent2">
                    <a:lumMod val="50000"/>
                  </a:schemeClr>
                </a:solidFill>
              </a:rPr>
              <a:t> : </a:t>
            </a:r>
            <a:r>
              <a:rPr lang="en-GB" sz="1400" b="1" dirty="0" err="1" smtClean="0">
                <a:solidFill>
                  <a:schemeClr val="accent2">
                    <a:lumMod val="50000"/>
                  </a:schemeClr>
                </a:solidFill>
              </a:rPr>
              <a:t>Grupo</a:t>
            </a:r>
            <a:r>
              <a:rPr lang="en-GB" sz="1400" b="1" dirty="0" smtClean="0">
                <a:solidFill>
                  <a:schemeClr val="accent2">
                    <a:lumMod val="50000"/>
                  </a:schemeClr>
                </a:solidFill>
              </a:rPr>
              <a:t> 3+1</a:t>
            </a:r>
          </a:p>
          <a:p>
            <a:pPr eaLnBrk="1" hangingPunct="1">
              <a:defRPr/>
            </a:pPr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Lola </a:t>
            </a:r>
            <a:r>
              <a:rPr lang="en-GB" sz="1400" b="1" dirty="0" err="1" smtClean="0">
                <a:solidFill>
                  <a:schemeClr val="tx2">
                    <a:lumMod val="75000"/>
                  </a:schemeClr>
                </a:solidFill>
              </a:rPr>
              <a:t>Morrón</a:t>
            </a:r>
            <a:endParaRPr lang="en-GB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Alberto </a:t>
            </a:r>
            <a:r>
              <a:rPr lang="en-GB" sz="1400" b="1" dirty="0" err="1" smtClean="0">
                <a:solidFill>
                  <a:schemeClr val="tx2">
                    <a:lumMod val="75000"/>
                  </a:schemeClr>
                </a:solidFill>
              </a:rPr>
              <a:t>González</a:t>
            </a:r>
            <a:endParaRPr lang="en-GB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Miguel </a:t>
            </a:r>
            <a:r>
              <a:rPr lang="en-GB" sz="1400" b="1" dirty="0" err="1" smtClean="0">
                <a:solidFill>
                  <a:schemeClr val="tx2">
                    <a:lumMod val="75000"/>
                  </a:schemeClr>
                </a:solidFill>
              </a:rPr>
              <a:t>Gutiérrez</a:t>
            </a:r>
            <a:endParaRPr lang="en-GB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en-GB" sz="1400" b="1" dirty="0" smtClean="0">
                <a:solidFill>
                  <a:schemeClr val="tx2">
                    <a:lumMod val="75000"/>
                  </a:schemeClr>
                </a:solidFill>
              </a:rPr>
              <a:t>Elena </a:t>
            </a:r>
            <a:r>
              <a:rPr lang="en-GB" sz="1400" b="1" dirty="0" err="1" smtClean="0">
                <a:solidFill>
                  <a:schemeClr val="tx2">
                    <a:lumMod val="75000"/>
                  </a:schemeClr>
                </a:solidFill>
              </a:rPr>
              <a:t>Gutiérrez</a:t>
            </a:r>
            <a:endParaRPr lang="en-GB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defRPr/>
            </a:pPr>
            <a:endParaRPr lang="en-GB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defRPr/>
            </a:pPr>
            <a:endParaRPr lang="en-GB" sz="12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 eaLnBrk="1" hangingPunct="1"/>
            <a:endParaRPr lang="es-DO" sz="12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RECURSO METODOLÓGICO: XMIND</a:t>
            </a:r>
            <a:endParaRPr lang="es-ES" dirty="0" smtClean="0"/>
          </a:p>
        </p:txBody>
      </p:sp>
      <p:pic>
        <p:nvPicPr>
          <p:cNvPr id="4" name="3 Marcador de contenido" descr="image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2214554"/>
            <a:ext cx="6923109" cy="4197135"/>
          </a:xfrm>
        </p:spPr>
      </p:pic>
      <p:sp>
        <p:nvSpPr>
          <p:cNvPr id="5" name="4 CuadroTexto"/>
          <p:cNvSpPr txBox="1"/>
          <p:nvPr/>
        </p:nvSpPr>
        <p:spPr>
          <a:xfrm>
            <a:off x="1214414" y="1500174"/>
            <a:ext cx="6715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Cuenta donde publicar nuestros mapas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RECURSO METODOLÓGICO: XMIND</a:t>
            </a:r>
            <a:endParaRPr lang="es-ES" dirty="0" smtClean="0"/>
          </a:p>
        </p:txBody>
      </p:sp>
      <p:pic>
        <p:nvPicPr>
          <p:cNvPr id="4" name="3 Marcador de contenido" descr="xmind_al_abrirlo_editad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2643182"/>
            <a:ext cx="5138004" cy="3885153"/>
          </a:xfrm>
        </p:spPr>
      </p:pic>
      <p:sp>
        <p:nvSpPr>
          <p:cNvPr id="5" name="4 CuadroTexto"/>
          <p:cNvSpPr txBox="1"/>
          <p:nvPr/>
        </p:nvSpPr>
        <p:spPr>
          <a:xfrm>
            <a:off x="571472" y="1285860"/>
            <a:ext cx="7786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La aplicación divide la pantalla en 3 zonas: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 Mapa conceptual.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 Esquema jerárquico ("</a:t>
            </a:r>
            <a:r>
              <a:rPr lang="es-ES" sz="2000" dirty="0" err="1" smtClean="0"/>
              <a:t>outline</a:t>
            </a:r>
            <a:r>
              <a:rPr lang="es-ES" sz="2000" dirty="0" smtClean="0"/>
              <a:t>") .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 Propiedades del concepto seleccionado</a:t>
            </a:r>
            <a:endParaRPr lang="es-E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RECURSO METODOLÓGICO: XMIND</a:t>
            </a:r>
            <a:endParaRPr lang="es-ES" dirty="0" smtClean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>
          <a:xfrm>
            <a:off x="285750" y="1357312"/>
            <a:ext cx="8642350" cy="5500687"/>
          </a:xfrm>
        </p:spPr>
        <p:txBody>
          <a:bodyPr/>
          <a:lstStyle/>
          <a:p>
            <a:pPr>
              <a:buFontTx/>
              <a:buNone/>
            </a:pPr>
            <a:r>
              <a:rPr lang="es-DO" sz="2000" dirty="0" smtClean="0">
                <a:solidFill>
                  <a:srgbClr val="FF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rPr>
              <a:t>ACCIONES POSIBLES</a:t>
            </a:r>
            <a:endParaRPr lang="es-DO" sz="16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s-ES" sz="1600" b="1" dirty="0" smtClean="0"/>
              <a:t>Editar el tema central</a:t>
            </a:r>
            <a:r>
              <a:rPr lang="es-ES" sz="1600" dirty="0" smtClean="0"/>
              <a:t> ("Central </a:t>
            </a:r>
            <a:r>
              <a:rPr lang="es-ES" sz="1600" dirty="0" err="1" smtClean="0"/>
              <a:t>Topic</a:t>
            </a:r>
            <a:r>
              <a:rPr lang="es-ES" sz="1600" dirty="0" smtClean="0"/>
              <a:t>"): Sólo hay que hacer doble clic y escribir, igual que en cualquier otra concepto. </a:t>
            </a:r>
          </a:p>
          <a:p>
            <a:r>
              <a:rPr lang="es-ES" sz="1600" b="1" dirty="0" smtClean="0"/>
              <a:t>Añadir conceptos directamente relacionados con el tema</a:t>
            </a:r>
            <a:r>
              <a:rPr lang="es-ES" sz="1600" dirty="0" smtClean="0"/>
              <a:t>: Existen dos procedimientos, podemos hacer clic con el botón derecho del ratón en el Tema Central y seleccionar </a:t>
            </a:r>
            <a:r>
              <a:rPr lang="es-ES" sz="1600" dirty="0" err="1" smtClean="0"/>
              <a:t>Insert</a:t>
            </a:r>
            <a:r>
              <a:rPr lang="es-ES" sz="1600" dirty="0" smtClean="0"/>
              <a:t> -&gt; </a:t>
            </a:r>
            <a:r>
              <a:rPr lang="es-ES" sz="1600" dirty="0" err="1" smtClean="0"/>
              <a:t>Topic</a:t>
            </a:r>
            <a:r>
              <a:rPr lang="es-ES" sz="1600" dirty="0" smtClean="0"/>
              <a:t> o podemos seleccionar el tema central y pulsar la tecla </a:t>
            </a:r>
            <a:r>
              <a:rPr lang="es-ES" sz="1600" dirty="0" err="1" smtClean="0"/>
              <a:t>Intro</a:t>
            </a:r>
            <a:r>
              <a:rPr lang="es-ES" sz="1600" dirty="0" smtClean="0"/>
              <a:t>. </a:t>
            </a:r>
          </a:p>
          <a:p>
            <a:pPr marL="1371600" lvl="2" indent="-457200" algn="just" eaLnBrk="1" hangingPunct="1">
              <a:buFontTx/>
              <a:buNone/>
            </a:pPr>
            <a:endParaRPr lang="es-DO" sz="21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None/>
            </a:pPr>
            <a:endParaRPr lang="es-DO" sz="2000" dirty="0" smtClean="0">
              <a:solidFill>
                <a:srgbClr val="FF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None/>
            </a:pPr>
            <a:endParaRPr lang="es-DO" sz="2000" dirty="0" smtClean="0">
              <a:solidFill>
                <a:srgbClr val="FF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None/>
            </a:pPr>
            <a:endParaRPr lang="es-DO" sz="2000" dirty="0" smtClean="0">
              <a:solidFill>
                <a:srgbClr val="FF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s-ES" sz="1400" b="1" dirty="0" smtClean="0"/>
              <a:t>Añadir conceptos flotantes: </a:t>
            </a:r>
            <a:r>
              <a:rPr lang="es-ES" sz="1400" dirty="0" smtClean="0"/>
              <a:t>Si no queremos que exista una línea entre el tema principal y el concepto podemos hacer doble clic en cualquier punto del mapa e insertar un concepto flotante ("</a:t>
            </a:r>
            <a:r>
              <a:rPr lang="es-ES" sz="1400" dirty="0" err="1" smtClean="0"/>
              <a:t>Floating</a:t>
            </a:r>
            <a:r>
              <a:rPr lang="es-ES" sz="1400" dirty="0" smtClean="0"/>
              <a:t> </a:t>
            </a:r>
            <a:r>
              <a:rPr lang="es-ES" sz="1400" dirty="0" err="1" smtClean="0"/>
              <a:t>Topic</a:t>
            </a:r>
            <a:r>
              <a:rPr lang="es-ES" sz="1400" dirty="0" smtClean="0"/>
              <a:t>").</a:t>
            </a:r>
          </a:p>
        </p:txBody>
      </p:sp>
      <p:pic>
        <p:nvPicPr>
          <p:cNvPr id="4" name="3 Imagen" descr="xmind_insert_topi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3071810"/>
            <a:ext cx="4665630" cy="1422268"/>
          </a:xfrm>
          <a:prstGeom prst="rect">
            <a:avLst/>
          </a:prstGeom>
        </p:spPr>
      </p:pic>
      <p:pic>
        <p:nvPicPr>
          <p:cNvPr id="5" name="4 Imagen" descr="xmind_floating_topic_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9116" y="5000636"/>
            <a:ext cx="3399407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RECURSO METODOLÓGICO: XMIND</a:t>
            </a:r>
            <a:endParaRPr lang="es-ES" dirty="0" smtClean="0"/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z="1600" b="1" dirty="0" smtClean="0"/>
              <a:t>Añadir conceptos secundarios ("</a:t>
            </a:r>
            <a:r>
              <a:rPr lang="es-ES" sz="1600" b="1" dirty="0" err="1" smtClean="0"/>
              <a:t>Subtopic</a:t>
            </a:r>
            <a:r>
              <a:rPr lang="es-ES" sz="1600" b="1" dirty="0" smtClean="0"/>
              <a:t>"): </a:t>
            </a:r>
            <a:r>
              <a:rPr lang="es-ES" sz="1600" dirty="0" smtClean="0"/>
              <a:t>Para introducirlos existen también dos procedimientos, podemos hacer clic con el botón derecho del ratón en el concepto y seleccionar </a:t>
            </a:r>
            <a:r>
              <a:rPr lang="es-ES" sz="1600" dirty="0" err="1" smtClean="0"/>
              <a:t>Intert</a:t>
            </a:r>
            <a:r>
              <a:rPr lang="es-ES" sz="1600" dirty="0" smtClean="0"/>
              <a:t>-&gt;</a:t>
            </a:r>
            <a:r>
              <a:rPr lang="es-ES" sz="1600" dirty="0" err="1" smtClean="0"/>
              <a:t>Subtopic</a:t>
            </a:r>
            <a:r>
              <a:rPr lang="es-ES" sz="1600" dirty="0" smtClean="0"/>
              <a:t> o bien podemos seleccionar el concepto y pulsar la tecla Tabulador</a:t>
            </a:r>
          </a:p>
          <a:p>
            <a:pPr algn="just" eaLnBrk="1" hangingPunct="1">
              <a:buFontTx/>
              <a:buNone/>
            </a:pPr>
            <a:endParaRPr lang="es-ES" sz="16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buFontTx/>
              <a:buNone/>
            </a:pPr>
            <a:endParaRPr lang="es-ES" sz="16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buFontTx/>
              <a:buNone/>
            </a:pPr>
            <a:endParaRPr lang="es-ES" sz="16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buFontTx/>
              <a:buNone/>
            </a:pPr>
            <a:endParaRPr lang="es-ES" sz="16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/>
            <a:r>
              <a:rPr lang="es-ES" sz="1600" b="1" dirty="0" smtClean="0"/>
              <a:t>Dibujar relaciones: </a:t>
            </a:r>
            <a:r>
              <a:rPr lang="es-ES" sz="1600" dirty="0" smtClean="0"/>
              <a:t>Las relaciones son flechas que unen 2 conceptos explicando el vínculo entre los dos conceptos. Para indicar las relaciones podemos presionar </a:t>
            </a:r>
            <a:r>
              <a:rPr lang="es-ES" sz="1600" dirty="0" err="1" smtClean="0"/>
              <a:t>Ctrl</a:t>
            </a:r>
            <a:r>
              <a:rPr lang="es-ES" sz="1600" dirty="0" smtClean="0"/>
              <a:t> + L o bien hacer clic con el botón derecho y seleccionar </a:t>
            </a:r>
            <a:r>
              <a:rPr lang="es-ES" sz="1600" dirty="0" err="1" smtClean="0"/>
              <a:t>Intert</a:t>
            </a:r>
            <a:r>
              <a:rPr lang="es-ES" sz="1600" dirty="0" smtClean="0"/>
              <a:t> -&gt;</a:t>
            </a:r>
            <a:r>
              <a:rPr lang="es-ES" sz="1600" dirty="0" err="1" smtClean="0"/>
              <a:t>Relationship</a:t>
            </a:r>
            <a:endParaRPr lang="es-DO" sz="16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3 Imagen" descr="xmind_subtopics_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428868"/>
            <a:ext cx="4684293" cy="1191380"/>
          </a:xfrm>
          <a:prstGeom prst="rect">
            <a:avLst/>
          </a:prstGeom>
        </p:spPr>
      </p:pic>
      <p:pic>
        <p:nvPicPr>
          <p:cNvPr id="5" name="4 Imagen" descr="xmind_relacione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4572008"/>
            <a:ext cx="1903577" cy="1505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RECURSO METODOLÓGICO: XMIND</a:t>
            </a:r>
            <a:endParaRPr lang="es-ES" dirty="0" smtClean="0"/>
          </a:p>
        </p:txBody>
      </p: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57250" lvl="1" indent="-457200" eaLnBrk="1" hangingPunct="1">
              <a:buFont typeface="Arial" pitchFamily="34" charset="0"/>
              <a:buChar char="•"/>
            </a:pPr>
            <a:r>
              <a:rPr lang="es-ES" sz="1600" b="1" dirty="0" smtClean="0"/>
              <a:t>Cambiar la estructura del mapa: </a:t>
            </a:r>
            <a:r>
              <a:rPr lang="es-ES" sz="1600" dirty="0" smtClean="0"/>
              <a:t>Podemos seleccionar entre varios tipos de mapa, mapa centrado, mapa en sentido de las agujas del reloj ("</a:t>
            </a:r>
            <a:r>
              <a:rPr lang="es-ES" sz="1600" dirty="0" err="1" smtClean="0"/>
              <a:t>Clockwise</a:t>
            </a:r>
            <a:r>
              <a:rPr lang="es-ES" sz="1600" dirty="0" smtClean="0"/>
              <a:t>"), mapa organizativo ("</a:t>
            </a:r>
            <a:r>
              <a:rPr lang="es-ES" sz="1600" dirty="0" err="1" smtClean="0"/>
              <a:t>Org</a:t>
            </a:r>
            <a:r>
              <a:rPr lang="es-ES" sz="1600" dirty="0" smtClean="0"/>
              <a:t>"), de tipo árbol ("</a:t>
            </a:r>
            <a:r>
              <a:rPr lang="es-ES" sz="1600" dirty="0" err="1" smtClean="0"/>
              <a:t>Tree</a:t>
            </a:r>
            <a:r>
              <a:rPr lang="es-ES" sz="1600" dirty="0" smtClean="0"/>
              <a:t>"), un diagrama de flujo ("</a:t>
            </a:r>
            <a:r>
              <a:rPr lang="es-ES" sz="1600" dirty="0" err="1" smtClean="0"/>
              <a:t>Logic</a:t>
            </a:r>
            <a:r>
              <a:rPr lang="es-ES" sz="1600" dirty="0" smtClean="0"/>
              <a:t> Chart"), etc., para ello deberemos seleccionar el tipo de mapa en </a:t>
            </a:r>
            <a:r>
              <a:rPr lang="es-ES" sz="1600" dirty="0" err="1" smtClean="0"/>
              <a:t>Properties</a:t>
            </a:r>
            <a:r>
              <a:rPr lang="es-ES" sz="1600" dirty="0" smtClean="0"/>
              <a:t> -&gt;</a:t>
            </a:r>
            <a:r>
              <a:rPr lang="es-ES" sz="1600" dirty="0" err="1" smtClean="0"/>
              <a:t>Structure</a:t>
            </a:r>
            <a:r>
              <a:rPr lang="es-ES" sz="1600" dirty="0" smtClean="0"/>
              <a:t>.</a:t>
            </a:r>
            <a:endParaRPr lang="es-DO" sz="16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None/>
            </a:pPr>
            <a:endParaRPr lang="es-ES" dirty="0" smtClean="0"/>
          </a:p>
          <a:p>
            <a:pPr>
              <a:buFontTx/>
              <a:buNone/>
            </a:pPr>
            <a:endParaRPr lang="es-ES" dirty="0" smtClean="0"/>
          </a:p>
          <a:p>
            <a:pPr>
              <a:buFontTx/>
              <a:buNone/>
            </a:pPr>
            <a:endParaRPr lang="es-ES" dirty="0" smtClean="0"/>
          </a:p>
          <a:p>
            <a:pPr>
              <a:buFontTx/>
              <a:buNone/>
            </a:pPr>
            <a:endParaRPr lang="es-ES" dirty="0" smtClean="0"/>
          </a:p>
          <a:p>
            <a:pPr>
              <a:buFontTx/>
              <a:buNone/>
            </a:pPr>
            <a:endParaRPr lang="es-ES" dirty="0" smtClean="0"/>
          </a:p>
          <a:p>
            <a:pPr lvl="1">
              <a:buFont typeface="Arial" pitchFamily="34" charset="0"/>
              <a:buChar char="•"/>
            </a:pPr>
            <a:r>
              <a:rPr lang="es-ES" sz="1600" b="1" dirty="0" smtClean="0"/>
              <a:t>Cambiar el color, tipo de letra, forma, etc</a:t>
            </a:r>
            <a:r>
              <a:rPr lang="es-ES" sz="1600" dirty="0" smtClean="0"/>
              <a:t>.: Todas estas acciones se pueden llevar a cabo en la ventana de "</a:t>
            </a:r>
            <a:r>
              <a:rPr lang="es-ES" sz="1600" dirty="0" err="1" smtClean="0"/>
              <a:t>Properties</a:t>
            </a:r>
            <a:r>
              <a:rPr lang="es-ES" sz="1600" dirty="0" smtClean="0"/>
              <a:t>". </a:t>
            </a:r>
          </a:p>
          <a:p>
            <a:pPr lvl="1">
              <a:buFont typeface="Wingdings" pitchFamily="2" charset="2"/>
              <a:buChar char="§"/>
            </a:pPr>
            <a:r>
              <a:rPr lang="es-ES" sz="1600" b="1" dirty="0" smtClean="0"/>
              <a:t>Añadir imágenes</a:t>
            </a:r>
            <a:r>
              <a:rPr lang="es-ES" sz="1600" dirty="0" smtClean="0"/>
              <a:t>: Simplemente arrastrar y soltar la imagen dentro del mapa conceptual</a:t>
            </a:r>
          </a:p>
          <a:p>
            <a:pPr>
              <a:buFontTx/>
              <a:buNone/>
            </a:pPr>
            <a:endParaRPr lang="es-ES" dirty="0" smtClean="0"/>
          </a:p>
        </p:txBody>
      </p:sp>
      <p:pic>
        <p:nvPicPr>
          <p:cNvPr id="4" name="3 Imagen" descr="xmind_tipo_de_map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428868"/>
            <a:ext cx="2621156" cy="2510458"/>
          </a:xfrm>
          <a:prstGeom prst="rect">
            <a:avLst/>
          </a:prstGeom>
        </p:spPr>
      </p:pic>
      <p:pic>
        <p:nvPicPr>
          <p:cNvPr id="5" name="4 Imagen" descr="propiedades-objetos-diagram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2428868"/>
            <a:ext cx="1988615" cy="2563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RECURSO METODOLÓGICO: XMIND</a:t>
            </a:r>
            <a:endParaRPr lang="es-ES" dirty="0" smtClean="0"/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" dirty="0" smtClean="0"/>
              <a:t>Una vez terminado el mapa, podemos exportarlo a toda una serie de formatos diferentes pulsando </a:t>
            </a:r>
            <a:r>
              <a:rPr lang="es-ES" dirty="0" err="1" smtClean="0"/>
              <a:t>File</a:t>
            </a:r>
            <a:r>
              <a:rPr lang="es-ES" dirty="0" smtClean="0"/>
              <a:t> -&gt; </a:t>
            </a:r>
            <a:r>
              <a:rPr lang="es-ES" dirty="0" err="1" smtClean="0"/>
              <a:t>Export</a:t>
            </a:r>
            <a:endParaRPr lang="es-ES" dirty="0" smtClean="0"/>
          </a:p>
        </p:txBody>
      </p:sp>
      <p:pic>
        <p:nvPicPr>
          <p:cNvPr id="4" name="3 Imagen" descr="xmind_exporta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2857496"/>
            <a:ext cx="4161742" cy="3694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RECURSO METODOLÓGICO: XMIND</a:t>
            </a:r>
            <a:endParaRPr lang="es-ES" dirty="0" smtClean="0"/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57250" lvl="1" indent="-457200" eaLnBrk="1" hangingPunct="1">
              <a:buFontTx/>
              <a:buNone/>
            </a:pPr>
            <a:endParaRPr lang="es-DO" sz="16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buNone/>
            </a:pPr>
            <a:r>
              <a:rPr lang="es-ES" sz="2000" dirty="0" smtClean="0"/>
              <a:t>Si queremos disponer de nuestro mapa en Internet podemos subirlo haciendo clic en el icono "</a:t>
            </a:r>
            <a:r>
              <a:rPr lang="es-ES" sz="2000" dirty="0" err="1" smtClean="0"/>
              <a:t>Upload</a:t>
            </a:r>
            <a:r>
              <a:rPr lang="es-ES" sz="2000" dirty="0" smtClean="0"/>
              <a:t>", para ello debemos crear una cuenta en </a:t>
            </a:r>
            <a:r>
              <a:rPr lang="es-ES" sz="2000" dirty="0" err="1" smtClean="0">
                <a:hlinkClick r:id="rId2"/>
              </a:rPr>
              <a:t>XMind</a:t>
            </a:r>
            <a:r>
              <a:rPr lang="es-ES" sz="2000" dirty="0" smtClean="0">
                <a:hlinkClick r:id="rId2"/>
              </a:rPr>
              <a:t>.</a:t>
            </a:r>
            <a:endParaRPr lang="es-ES" sz="2000" dirty="0" smtClean="0"/>
          </a:p>
          <a:p>
            <a:pPr>
              <a:buFontTx/>
              <a:buNone/>
            </a:pPr>
            <a:r>
              <a:rPr lang="es-ES" sz="2000" dirty="0" smtClean="0"/>
              <a:t>Deberemos decidir si queremos que otros usuarios puedan descargar nuestro mapa conceptual ("</a:t>
            </a:r>
            <a:r>
              <a:rPr lang="es-ES" sz="2000" dirty="0" err="1" smtClean="0"/>
              <a:t>Public</a:t>
            </a:r>
            <a:r>
              <a:rPr lang="es-ES" sz="2000" dirty="0" smtClean="0"/>
              <a:t> and </a:t>
            </a:r>
            <a:r>
              <a:rPr lang="es-ES" sz="2000" dirty="0" err="1" smtClean="0"/>
              <a:t>downloadable</a:t>
            </a:r>
            <a:r>
              <a:rPr lang="es-ES" sz="2000" dirty="0" smtClean="0"/>
              <a:t>") o no ("</a:t>
            </a:r>
            <a:r>
              <a:rPr lang="es-ES" sz="2000" dirty="0" err="1" smtClean="0"/>
              <a:t>Public</a:t>
            </a:r>
            <a:r>
              <a:rPr lang="es-ES" sz="2000" dirty="0" smtClean="0"/>
              <a:t>")</a:t>
            </a:r>
          </a:p>
        </p:txBody>
      </p:sp>
      <p:pic>
        <p:nvPicPr>
          <p:cNvPr id="4" name="3 Imagen" descr="xmind_uploa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071942"/>
            <a:ext cx="3643338" cy="1873114"/>
          </a:xfrm>
          <a:prstGeom prst="rect">
            <a:avLst/>
          </a:prstGeom>
        </p:spPr>
      </p:pic>
      <p:pic>
        <p:nvPicPr>
          <p:cNvPr id="5" name="4 Imagen" descr="xmind_subi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3643314"/>
            <a:ext cx="2775135" cy="2404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RECURSO METODOLÓGICO: XMIND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4. EJEMPLOS PRACTICOS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5" name="4 Imagen" descr="image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2214554"/>
            <a:ext cx="7286676" cy="4463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RECURSO METODOLÓGICO: XMIND</a:t>
            </a:r>
            <a:endParaRPr lang="es-ES" dirty="0"/>
          </a:p>
        </p:txBody>
      </p:sp>
      <p:pic>
        <p:nvPicPr>
          <p:cNvPr id="4" name="3 Marcador de contenido" descr="image0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238375"/>
            <a:ext cx="7620000" cy="4619625"/>
          </a:xfrm>
        </p:spPr>
      </p:pic>
      <p:sp>
        <p:nvSpPr>
          <p:cNvPr id="5" name="4 CuadroTexto"/>
          <p:cNvSpPr txBox="1"/>
          <p:nvPr/>
        </p:nvSpPr>
        <p:spPr>
          <a:xfrm>
            <a:off x="357158" y="135729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Revisión de un libro.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RECURSO METODOLÓGICO: XMIND</a:t>
            </a:r>
            <a:endParaRPr lang="es-ES" dirty="0"/>
          </a:p>
        </p:txBody>
      </p:sp>
      <p:pic>
        <p:nvPicPr>
          <p:cNvPr id="4" name="3 Marcador de contenido" descr="image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143116"/>
            <a:ext cx="7143800" cy="4330929"/>
          </a:xfrm>
        </p:spPr>
      </p:pic>
      <p:sp>
        <p:nvSpPr>
          <p:cNvPr id="5" name="4 CuadroTexto"/>
          <p:cNvSpPr txBox="1"/>
          <p:nvPr/>
        </p:nvSpPr>
        <p:spPr>
          <a:xfrm>
            <a:off x="857224" y="1357298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Aparecen varias lengüetas (</a:t>
            </a:r>
            <a:r>
              <a:rPr lang="es-ES" dirty="0" err="1" smtClean="0"/>
              <a:t>sheet</a:t>
            </a:r>
            <a:r>
              <a:rPr lang="es-ES" dirty="0" smtClean="0"/>
              <a:t>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ctrTitle"/>
          </p:nvPr>
        </p:nvSpPr>
        <p:spPr>
          <a:xfrm>
            <a:off x="0" y="785794"/>
            <a:ext cx="3214687" cy="857250"/>
          </a:xfrm>
        </p:spPr>
        <p:txBody>
          <a:bodyPr/>
          <a:lstStyle/>
          <a:p>
            <a:pPr algn="l" eaLnBrk="1" hangingPunct="1"/>
            <a:r>
              <a:rPr lang="en-US" dirty="0" smtClean="0"/>
              <a:t>INDICE</a:t>
            </a:r>
            <a:endParaRPr lang="es-ES" dirty="0" smtClean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2357430"/>
            <a:ext cx="6715125" cy="2071702"/>
          </a:xfrm>
        </p:spPr>
        <p:txBody>
          <a:bodyPr>
            <a:normAutofit/>
          </a:bodyPr>
          <a:lstStyle/>
          <a:p>
            <a:pPr marL="457200" indent="-457200" algn="l" eaLnBrk="1" hangingPunct="1">
              <a:buAutoNum type="arabicPeriod"/>
              <a:defRPr/>
            </a:pPr>
            <a:r>
              <a:rPr lang="es-DO" sz="2000" dirty="0" smtClean="0">
                <a:solidFill>
                  <a:srgbClr val="FF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rPr>
              <a:t>INTRODUCCION.DEFINICIONES.</a:t>
            </a:r>
          </a:p>
          <a:p>
            <a:pPr marL="457200" indent="-457200" algn="l" eaLnBrk="1" hangingPunct="1">
              <a:buAutoNum type="arabicPeriod"/>
              <a:defRPr/>
            </a:pPr>
            <a:r>
              <a:rPr lang="es-DO" sz="2000" dirty="0" smtClean="0">
                <a:solidFill>
                  <a:srgbClr val="FF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rPr>
              <a:t>HERRAMIENTA  X-MIND</a:t>
            </a:r>
          </a:p>
          <a:p>
            <a:pPr marL="457200" indent="-457200" algn="l" eaLnBrk="1" hangingPunct="1">
              <a:buAutoNum type="arabicPeriod"/>
              <a:defRPr/>
            </a:pPr>
            <a:r>
              <a:rPr lang="es-DO" sz="2000" dirty="0" smtClean="0">
                <a:solidFill>
                  <a:srgbClr val="FF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rPr>
              <a:t>INTERFACE</a:t>
            </a:r>
          </a:p>
          <a:p>
            <a:pPr marL="457200" indent="-457200" algn="l" eaLnBrk="1" hangingPunct="1">
              <a:buAutoNum type="arabicPeriod"/>
              <a:defRPr/>
            </a:pPr>
            <a:r>
              <a:rPr lang="es-DO" sz="2000" b="1" dirty="0" smtClean="0">
                <a:solidFill>
                  <a:srgbClr val="FF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rPr>
              <a:t>EJEMPLOS PRÁCTICOS</a:t>
            </a:r>
          </a:p>
          <a:p>
            <a:pPr eaLnBrk="1" hangingPunct="1">
              <a:defRPr/>
            </a:pPr>
            <a:endParaRPr lang="es-ES" sz="2000" dirty="0" smtClean="0"/>
          </a:p>
        </p:txBody>
      </p:sp>
    </p:spTree>
  </p:cSld>
  <p:clrMapOvr>
    <a:masterClrMapping/>
  </p:clrMapOvr>
  <p:transition>
    <p:fade thruBlk="1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RECURSO METODOLÓGICO: XMIND</a:t>
            </a:r>
            <a:endParaRPr lang="es-ES" dirty="0"/>
          </a:p>
        </p:txBody>
      </p:sp>
      <p:pic>
        <p:nvPicPr>
          <p:cNvPr id="4" name="3 Marcador de contenido" descr="image0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238375"/>
            <a:ext cx="7620000" cy="4619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RECURSO METODOLÓGICO: XMIND</a:t>
            </a:r>
            <a:endParaRPr lang="es-ES" dirty="0"/>
          </a:p>
        </p:txBody>
      </p:sp>
      <p:pic>
        <p:nvPicPr>
          <p:cNvPr id="4" name="3 Marcador de contenido" descr="image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285992"/>
            <a:ext cx="7143800" cy="4330929"/>
          </a:xfrm>
        </p:spPr>
      </p:pic>
      <p:sp>
        <p:nvSpPr>
          <p:cNvPr id="5" name="4 CuadroTexto"/>
          <p:cNvSpPr txBox="1"/>
          <p:nvPr/>
        </p:nvSpPr>
        <p:spPr>
          <a:xfrm>
            <a:off x="785786" y="1500174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MEETING (REUNIONES).espiga de pez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RECURSO METODOLÓGICO: XMIND</a:t>
            </a:r>
            <a:endParaRPr lang="es-ES" dirty="0"/>
          </a:p>
        </p:txBody>
      </p:sp>
      <p:pic>
        <p:nvPicPr>
          <p:cNvPr id="4" name="3 Marcador de contenido" descr="international-economic-system-1-xbsds-12513457216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1986" y="2000240"/>
            <a:ext cx="8952014" cy="37862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RECURSO METODOLÓGICO: XMIND</a:t>
            </a:r>
            <a:endParaRPr lang="es-ES" dirty="0"/>
          </a:p>
        </p:txBody>
      </p:sp>
      <p:pic>
        <p:nvPicPr>
          <p:cNvPr id="4" name="3 Marcador de contenido" descr="-xmind-nffll-12531465161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988" y="2209647"/>
            <a:ext cx="8642350" cy="32229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Título"/>
          <p:cNvSpPr>
            <a:spLocks noGrp="1"/>
          </p:cNvSpPr>
          <p:nvPr>
            <p:ph type="ctrTitle"/>
          </p:nvPr>
        </p:nvSpPr>
        <p:spPr>
          <a:xfrm>
            <a:off x="1633538" y="2286000"/>
            <a:ext cx="5295900" cy="1143000"/>
          </a:xfrm>
        </p:spPr>
        <p:txBody>
          <a:bodyPr/>
          <a:lstStyle/>
          <a:p>
            <a:pPr algn="ctr"/>
            <a:r>
              <a:rPr lang="es-ES" dirty="0" smtClean="0"/>
              <a:t>FIN</a:t>
            </a:r>
          </a:p>
        </p:txBody>
      </p:sp>
      <p:sp>
        <p:nvSpPr>
          <p:cNvPr id="21507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 smtClean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RECURSO METODOLÓGICO: XMIND</a:t>
            </a:r>
            <a:endParaRPr lang="es-DO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algn="just" eaLnBrk="1" hangingPunct="1">
              <a:buFontTx/>
              <a:buAutoNum type="arabicPeriod"/>
              <a:defRPr/>
            </a:pPr>
            <a:r>
              <a:rPr lang="es-DO" sz="2100" dirty="0" smtClean="0">
                <a:solidFill>
                  <a:srgbClr val="FF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rPr>
              <a:t>INTRODUCCION</a:t>
            </a:r>
            <a:r>
              <a:rPr lang="es-DO" sz="2000" b="1" dirty="0" smtClean="0">
                <a:solidFill>
                  <a:srgbClr val="FF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rPr>
              <a:t>. DEFINICIONES. </a:t>
            </a:r>
          </a:p>
          <a:p>
            <a:pPr marL="457200" indent="-457200" algn="just" eaLnBrk="1" hangingPunct="1">
              <a:buFont typeface="Wingdings" pitchFamily="2" charset="2"/>
              <a:buChar char="q"/>
              <a:defRPr/>
            </a:pPr>
            <a:r>
              <a:rPr lang="es-ES" sz="2000" dirty="0" err="1" smtClean="0"/>
              <a:t>XMind</a:t>
            </a:r>
            <a:r>
              <a:rPr lang="es-ES" sz="2000" dirty="0" smtClean="0"/>
              <a:t> es una potente herramienta de creación de mapas conceptuales, utilizados para la gestión de ideas y aplicables a cualquier ámbito personal , profesional Y DIDÁCTICO</a:t>
            </a:r>
            <a:endParaRPr lang="es-DO" sz="2000" b="1" dirty="0" smtClean="0">
              <a:solidFill>
                <a:srgbClr val="FF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57200" indent="-457200" algn="just" eaLnBrk="1" hangingPunct="1">
              <a:defRPr/>
            </a:pPr>
            <a:endParaRPr lang="es-DO" sz="2000" b="1" dirty="0" smtClean="0">
              <a:solidFill>
                <a:srgbClr val="FF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buFont typeface="Wingdings" pitchFamily="2" charset="2"/>
              <a:buChar char="q"/>
              <a:defRPr/>
            </a:pPr>
            <a:r>
              <a:rPr lang="es-ES" sz="2000" dirty="0" smtClean="0"/>
              <a:t>Un mapa mental es una técnica para representar las palabras, ideas, tareas, u otros conceptos ligados y dispuestos radialmente alrededor de una palabra clave o de una idea central. Se utiliza para la generación, visualización, estructura, y clasificación taxonómica de las ideas, y como ayuda interna para el estudio, organización, solución de problemas, toma de decisiones y escritura.</a:t>
            </a:r>
          </a:p>
          <a:p>
            <a:pPr algn="just" eaLnBrk="1" hangingPunct="1">
              <a:defRPr/>
            </a:pPr>
            <a:endParaRPr lang="es-ES" sz="1600" dirty="0" smtClean="0"/>
          </a:p>
          <a:p>
            <a:pPr algn="just" eaLnBrk="1" hangingPunct="1">
              <a:buFontTx/>
              <a:buNone/>
              <a:defRPr/>
            </a:pPr>
            <a:endParaRPr lang="es-DO" sz="16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RECURSO METODOLÓGICO: XMIND</a:t>
            </a:r>
            <a:endParaRPr lang="es-ES" dirty="0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s-ES" sz="2000" b="1" dirty="0" smtClean="0"/>
              <a:t>Aplicaciones de los mapas mentales a la vida real: </a:t>
            </a:r>
          </a:p>
          <a:p>
            <a:endParaRPr lang="es-ES" sz="2000" b="1" dirty="0" smtClean="0"/>
          </a:p>
          <a:p>
            <a:pPr lvl="1">
              <a:lnSpc>
                <a:spcPct val="150000"/>
              </a:lnSpc>
            </a:pPr>
            <a:r>
              <a:rPr lang="es-ES" sz="2000" b="1" dirty="0" smtClean="0"/>
              <a:t>Organizar ideas o tus actividades de trabajo</a:t>
            </a:r>
            <a:endParaRPr lang="es-ES" sz="2000" dirty="0" smtClean="0"/>
          </a:p>
          <a:p>
            <a:pPr lvl="1">
              <a:lnSpc>
                <a:spcPct val="150000"/>
              </a:lnSpc>
            </a:pPr>
            <a:r>
              <a:rPr lang="es-ES" sz="2000" b="1" dirty="0" smtClean="0"/>
              <a:t>Desarrollar procesos de proyectos</a:t>
            </a:r>
            <a:endParaRPr lang="es-ES" sz="2000" dirty="0" smtClean="0"/>
          </a:p>
          <a:p>
            <a:pPr lvl="1">
              <a:lnSpc>
                <a:spcPct val="150000"/>
              </a:lnSpc>
            </a:pPr>
            <a:r>
              <a:rPr lang="es-ES" sz="2000" b="1" dirty="0" smtClean="0"/>
              <a:t>Crear una estrategia de campaña</a:t>
            </a:r>
            <a:endParaRPr lang="es-ES" sz="2000" dirty="0" smtClean="0"/>
          </a:p>
          <a:p>
            <a:pPr lvl="1">
              <a:lnSpc>
                <a:spcPct val="150000"/>
              </a:lnSpc>
            </a:pPr>
            <a:r>
              <a:rPr lang="es-ES" sz="2000" b="1" dirty="0" smtClean="0"/>
              <a:t>Hacer resúmenes de libros o clases</a:t>
            </a:r>
            <a:endParaRPr lang="es-ES" sz="2000" dirty="0" smtClean="0"/>
          </a:p>
          <a:p>
            <a:pPr lvl="1">
              <a:lnSpc>
                <a:spcPct val="150000"/>
              </a:lnSpc>
            </a:pPr>
            <a:r>
              <a:rPr lang="es-ES" sz="2000" b="1" dirty="0" smtClean="0"/>
              <a:t>Diagramar la estructura de un </a:t>
            </a:r>
            <a:r>
              <a:rPr lang="es-ES" sz="2000" b="1" dirty="0" err="1" smtClean="0"/>
              <a:t>website</a:t>
            </a:r>
            <a:r>
              <a:rPr lang="es-ES" sz="2000" dirty="0" smtClean="0"/>
              <a:t>. </a:t>
            </a:r>
          </a:p>
          <a:p>
            <a:pPr lvl="1">
              <a:lnSpc>
                <a:spcPct val="150000"/>
              </a:lnSpc>
            </a:pPr>
            <a:r>
              <a:rPr lang="es-ES" sz="2000" b="1" dirty="0" smtClean="0"/>
              <a:t>Generar ideas para escribir un artículo</a:t>
            </a:r>
            <a:endParaRPr lang="es-ES" sz="2000" dirty="0" smtClean="0"/>
          </a:p>
          <a:p>
            <a:pPr lvl="1">
              <a:lnSpc>
                <a:spcPct val="150000"/>
              </a:lnSpc>
            </a:pPr>
            <a:r>
              <a:rPr lang="es-ES" sz="2000" b="1" dirty="0" smtClean="0"/>
              <a:t>Materializar una lluvia de ideas (</a:t>
            </a:r>
            <a:r>
              <a:rPr lang="es-ES" sz="2000" b="1" i="1" dirty="0" err="1" smtClean="0"/>
              <a:t>brainstorming</a:t>
            </a:r>
            <a:r>
              <a:rPr lang="es-ES" sz="2000" b="1" dirty="0" smtClean="0"/>
              <a:t>)</a:t>
            </a:r>
            <a:endParaRPr lang="es-ES" sz="2000" dirty="0" smtClean="0"/>
          </a:p>
          <a:p>
            <a:pPr lvl="1" algn="just" eaLnBrk="1" hangingPunct="1">
              <a:buFontTx/>
              <a:buNone/>
              <a:defRPr/>
            </a:pP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85728"/>
            <a:ext cx="8582025" cy="619125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RECURSO METODOLÓGICO: XMIND</a:t>
            </a:r>
            <a:endParaRPr lang="es-DO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0988" y="1376362"/>
            <a:ext cx="8863012" cy="6624669"/>
          </a:xfrm>
        </p:spPr>
        <p:txBody>
          <a:bodyPr/>
          <a:lstStyle/>
          <a:p>
            <a:pPr lvl="1" algn="just" eaLnBrk="1" hangingPunct="1">
              <a:buFontTx/>
              <a:buNone/>
              <a:defRPr/>
            </a:pPr>
            <a:r>
              <a:rPr lang="es-DO" sz="2100" dirty="0" smtClean="0">
                <a:solidFill>
                  <a:srgbClr val="FF0000"/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rPr>
              <a:t>2. SOFTWARE XMIND</a:t>
            </a:r>
          </a:p>
          <a:p>
            <a:pPr lvl="1" algn="just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s-ES" sz="2000" dirty="0" smtClean="0"/>
              <a:t>Software libre y gratuito para creación de mapas conceptuales.</a:t>
            </a:r>
          </a:p>
          <a:p>
            <a:pPr lvl="1" algn="just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s-ES" sz="2000" dirty="0" err="1" smtClean="0"/>
              <a:t>XMind</a:t>
            </a:r>
            <a:r>
              <a:rPr lang="es-ES" sz="2000" dirty="0" smtClean="0"/>
              <a:t> es muy cómodo de usar, una vez dentro del programa, el funcionamiento es sencillo e intuitivo.</a:t>
            </a:r>
          </a:p>
          <a:p>
            <a:pPr lvl="1" algn="just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s-ES" sz="2000" dirty="0" smtClean="0"/>
              <a:t>Compatible con otros formatos de software </a:t>
            </a:r>
            <a:r>
              <a:rPr lang="es-ES" sz="2000" dirty="0" smtClean="0">
                <a:sym typeface="Wingdings" pitchFamily="2" charset="2"/>
              </a:rPr>
              <a:t>(importa ficheros pero no </a:t>
            </a:r>
            <a:r>
              <a:rPr lang="es-ES" sz="2000" dirty="0" err="1" smtClean="0">
                <a:sym typeface="Wingdings" pitchFamily="2" charset="2"/>
              </a:rPr>
              <a:t>FREEmind</a:t>
            </a:r>
            <a:r>
              <a:rPr lang="es-ES" sz="2000" dirty="0" smtClean="0">
                <a:sym typeface="Wingdings" pitchFamily="2" charset="2"/>
              </a:rPr>
              <a:t>)</a:t>
            </a:r>
            <a:endParaRPr lang="es-ES" sz="2000" dirty="0" smtClean="0"/>
          </a:p>
          <a:p>
            <a:pPr lvl="2" algn="just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s-ES" sz="2000" dirty="0" err="1" smtClean="0"/>
              <a:t>MindManager</a:t>
            </a:r>
            <a:r>
              <a:rPr lang="es-ES" sz="2000" dirty="0" smtClean="0"/>
              <a:t>.  Muy bueno pero de pago.</a:t>
            </a:r>
          </a:p>
          <a:p>
            <a:pPr lvl="2" algn="just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s-ES" sz="2000" dirty="0" err="1" smtClean="0"/>
              <a:t>FreeMind</a:t>
            </a:r>
            <a:r>
              <a:rPr lang="es-ES" sz="2000" dirty="0" smtClean="0"/>
              <a:t>. Libre pero poco usable más allá de lo básico.</a:t>
            </a:r>
          </a:p>
          <a:p>
            <a:pPr lvl="1" algn="just" eaLnBrk="1" hangingPunct="1">
              <a:lnSpc>
                <a:spcPct val="150000"/>
              </a:lnSpc>
              <a:buFont typeface="Wingdings" pitchFamily="2" charset="2"/>
              <a:buChar char="q"/>
              <a:defRPr/>
            </a:pPr>
            <a:r>
              <a:rPr lang="es-ES" sz="2000" dirty="0" smtClean="0"/>
              <a:t>Carácter multiplataforma, con lo cual se puede utilizar tanto en Windows(</a:t>
            </a:r>
            <a:r>
              <a:rPr lang="es-ES" sz="2000" dirty="0" err="1" smtClean="0"/>
              <a:t>WinXP</a:t>
            </a:r>
            <a:r>
              <a:rPr lang="es-ES" sz="2000" dirty="0" smtClean="0"/>
              <a:t>/2003/Vista ), Linux y Mac OS X</a:t>
            </a:r>
          </a:p>
          <a:p>
            <a:pPr lvl="1" algn="just" eaLnBrk="1" hangingPunct="1">
              <a:buNone/>
              <a:defRPr/>
            </a:pPr>
            <a:endParaRPr lang="es-DO" sz="2000" dirty="0">
              <a:solidFill>
                <a:schemeClr val="tx1">
                  <a:lumMod val="95000"/>
                  <a:lumOff val="5000"/>
                </a:schemeClr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RECURSO METODOLÓGICO: XMIND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 eaLnBrk="1" hangingPunct="1">
              <a:buFont typeface="Wingdings" pitchFamily="2" charset="2"/>
              <a:buChar char="q"/>
              <a:defRPr/>
            </a:pPr>
            <a:r>
              <a:rPr lang="es-ES" sz="2000" dirty="0" smtClean="0"/>
              <a:t>También existe una versión portátil comprimida en Zip y ejecutable en cualquier sistema, pensado para llevar en un </a:t>
            </a:r>
            <a:r>
              <a:rPr lang="es-ES" sz="2000" dirty="0" err="1" smtClean="0"/>
              <a:t>pendrive</a:t>
            </a:r>
            <a:r>
              <a:rPr lang="es-ES" sz="2000" dirty="0" smtClean="0"/>
              <a:t>.</a:t>
            </a:r>
          </a:p>
          <a:p>
            <a:pPr lvl="1" algn="just" eaLnBrk="1" hangingPunct="1">
              <a:buFont typeface="Wingdings" pitchFamily="2" charset="2"/>
              <a:buChar char="q"/>
              <a:defRPr/>
            </a:pPr>
            <a:r>
              <a:rPr lang="es-ES" sz="2000" dirty="0" smtClean="0"/>
              <a:t>Exportar los mapas de ideas a texto, imagen o HTML.</a:t>
            </a:r>
          </a:p>
          <a:p>
            <a:pPr lvl="1" algn="just" eaLnBrk="1" hangingPunct="1">
              <a:buFont typeface="Wingdings" pitchFamily="2" charset="2"/>
              <a:buChar char="q"/>
              <a:defRPr/>
            </a:pPr>
            <a:r>
              <a:rPr lang="es-ES" sz="2000" dirty="0" smtClean="0"/>
              <a:t>Si estamos registrados en la página de </a:t>
            </a:r>
            <a:r>
              <a:rPr lang="es-ES" sz="2000" dirty="0" err="1" smtClean="0"/>
              <a:t>XMind</a:t>
            </a:r>
            <a:r>
              <a:rPr lang="es-ES" sz="2000" dirty="0" smtClean="0"/>
              <a:t> podemos subir a Internet nuestros mapas y compartirlos con amigos, que podrán escribir sus propios comentarios.</a:t>
            </a:r>
          </a:p>
          <a:p>
            <a:pPr lvl="1" algn="just" eaLnBrk="1" hangingPunct="1">
              <a:buFont typeface="Wingdings" pitchFamily="2" charset="2"/>
              <a:buChar char="q"/>
              <a:defRPr/>
            </a:pPr>
            <a:r>
              <a:rPr lang="es-E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rebuchet MS" pitchFamily="34" charset="0"/>
                <a:ea typeface="Arial Unicode MS" pitchFamily="34" charset="-128"/>
                <a:cs typeface="Arial Unicode MS" pitchFamily="34" charset="-128"/>
              </a:rPr>
              <a:t>Permite introducir marcadores gráficos.</a:t>
            </a:r>
            <a:endParaRPr lang="es-ES" dirty="0" smtClean="0"/>
          </a:p>
          <a:p>
            <a:r>
              <a:rPr lang="es-ES" dirty="0" smtClean="0"/>
              <a:t>Posibles críticas.</a:t>
            </a:r>
          </a:p>
          <a:p>
            <a:pPr lvl="1">
              <a:buFont typeface="Wingdings" pitchFamily="2" charset="2"/>
              <a:buChar char="q"/>
            </a:pPr>
            <a:r>
              <a:rPr lang="es-ES" sz="1800" dirty="0" smtClean="0"/>
              <a:t>No incluye un corrector gráfico</a:t>
            </a:r>
          </a:p>
          <a:p>
            <a:pPr lvl="1">
              <a:buFont typeface="Wingdings" pitchFamily="2" charset="2"/>
              <a:buChar char="q"/>
            </a:pPr>
            <a:r>
              <a:rPr lang="es-ES" sz="1800" dirty="0" smtClean="0"/>
              <a:t>Carece de herramientas de dibujo.</a:t>
            </a:r>
          </a:p>
          <a:p>
            <a:pPr lvl="1">
              <a:buFont typeface="Wingdings" pitchFamily="2" charset="2"/>
              <a:buChar char="q"/>
            </a:pPr>
            <a:r>
              <a:rPr lang="es-ES" sz="1800" dirty="0" smtClean="0"/>
              <a:t>No permite añadir marcadores personalizados a los nodos del mapa. En </a:t>
            </a:r>
            <a:r>
              <a:rPr lang="es-ES" sz="1800" dirty="0" err="1" smtClean="0"/>
              <a:t>Mind</a:t>
            </a:r>
            <a:r>
              <a:rPr lang="es-ES" sz="1800" dirty="0" smtClean="0"/>
              <a:t> Manager era posible asociar texto, un número de teléfono o una dirección de correo electrónico a un nodo, cosa que no puede hacerse en XMIND. Tampoco se pueden agregar videos y sonidos. </a:t>
            </a:r>
            <a:endParaRPr lang="es-E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RECURSO METODOLÓGICO: XMIND</a:t>
            </a:r>
            <a:endParaRPr lang="es-ES" dirty="0" smtClean="0"/>
          </a:p>
        </p:txBody>
      </p:sp>
      <p:pic>
        <p:nvPicPr>
          <p:cNvPr id="4" name="3 Marcador de contenido" descr="image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77997"/>
            <a:ext cx="7432840" cy="4980003"/>
          </a:xfrm>
        </p:spPr>
      </p:pic>
      <p:sp>
        <p:nvSpPr>
          <p:cNvPr id="6" name="5 CuadroTexto"/>
          <p:cNvSpPr txBox="1"/>
          <p:nvPr/>
        </p:nvSpPr>
        <p:spPr>
          <a:xfrm>
            <a:off x="642910" y="6143644"/>
            <a:ext cx="71438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DESCARGA DESDE LA WEB DEL PRODUCTO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1142976" y="1428736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3. INTERFACE DEL SOFTWARE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RECURSO METODOLÓGICO: XMIND</a:t>
            </a:r>
            <a:endParaRPr lang="es-DO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Tx/>
              <a:buNone/>
            </a:pPr>
            <a:r>
              <a:rPr lang="es-ES" sz="2000" dirty="0" smtClean="0"/>
              <a:t>	Ficheros de </a:t>
            </a:r>
            <a:r>
              <a:rPr lang="es-ES" sz="2000" dirty="0" err="1" smtClean="0"/>
              <a:t>MindManager</a:t>
            </a:r>
            <a:r>
              <a:rPr lang="es-ES" sz="2000" dirty="0" smtClean="0"/>
              <a:t> y </a:t>
            </a:r>
            <a:r>
              <a:rPr lang="es-ES" sz="2000" dirty="0" err="1" smtClean="0"/>
              <a:t>FreeMind</a:t>
            </a:r>
            <a:r>
              <a:rPr lang="es-ES" sz="2000" dirty="0" smtClean="0"/>
              <a:t> </a:t>
            </a:r>
            <a:endParaRPr lang="es-DO" sz="2000" dirty="0" smtClean="0">
              <a:solidFill>
                <a:srgbClr val="000000"/>
              </a:solidFill>
              <a:latin typeface="Trebuchet MS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3 Imagen" descr="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214554"/>
            <a:ext cx="5143536" cy="3939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RECURSO METODOLÓGICO: XMIND</a:t>
            </a:r>
            <a:endParaRPr lang="es-ES" dirty="0" smtClean="0"/>
          </a:p>
        </p:txBody>
      </p:sp>
      <p:pic>
        <p:nvPicPr>
          <p:cNvPr id="4" name="3 Marcador de contenido" descr="image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2000240"/>
            <a:ext cx="6357982" cy="4649274"/>
          </a:xfrm>
        </p:spPr>
      </p:pic>
      <p:sp>
        <p:nvSpPr>
          <p:cNvPr id="5" name="4 CuadroTexto"/>
          <p:cNvSpPr txBox="1"/>
          <p:nvPr/>
        </p:nvSpPr>
        <p:spPr>
          <a:xfrm>
            <a:off x="1214414" y="1428736"/>
            <a:ext cx="67866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Creamos cuenta ó logamos si ya la tenemos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P_AHIGH_TXT_Techie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PPP_AHIGH_TXT_Tech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P_AHIGH_TXT_Techi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AHIGH_TXT_Techi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AHIGH_TXT_Techi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AHIGH_TXT_Techi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AHIGH_TXT_Tech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AHIGH_TXT_Tech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AHIGH_TXT_Tech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Settings\LeHernandez\Mis documentos\Mis imágenes\Templates CD1\Animated High Tech\PPP_AHIGH_TXT_Techie.pot</Template>
  <TotalTime>966</TotalTime>
  <Words>887</Words>
  <Application>Microsoft Office PowerPoint</Application>
  <PresentationFormat>Presentación en pantalla (4:3)</PresentationFormat>
  <Paragraphs>101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PPP_AHIGH_TXT_Techie</vt:lpstr>
      <vt:lpstr>X-MIND</vt:lpstr>
      <vt:lpstr>INDICE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RECURSO METODOLÓGICO: XMIND</vt:lpstr>
      <vt:lpstr>FIN</vt:lpstr>
    </vt:vector>
  </TitlesOfParts>
  <Company>EDESUR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Tornillo</dc:title>
  <dc:creator>LeHernandez</dc:creator>
  <cp:lastModifiedBy> </cp:lastModifiedBy>
  <cp:revision>130</cp:revision>
  <dcterms:created xsi:type="dcterms:W3CDTF">2006-05-04T14:33:29Z</dcterms:created>
  <dcterms:modified xsi:type="dcterms:W3CDTF">2010-01-19T17:24:23Z</dcterms:modified>
</cp:coreProperties>
</file>