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Lst>
  <p:notesMasterIdLst>
    <p:notesMasterId r:id="rId14"/>
  </p:notesMasterIdLst>
  <p:handoutMasterIdLst>
    <p:handoutMasterId r:id="rId15"/>
  </p:handoutMasterIdLst>
  <p:sldIdLst>
    <p:sldId id="256" r:id="rId2"/>
    <p:sldId id="266" r:id="rId3"/>
    <p:sldId id="267" r:id="rId4"/>
    <p:sldId id="268" r:id="rId5"/>
    <p:sldId id="265" r:id="rId6"/>
    <p:sldId id="257" r:id="rId7"/>
    <p:sldId id="261" r:id="rId8"/>
    <p:sldId id="262" r:id="rId9"/>
    <p:sldId id="263" r:id="rId10"/>
    <p:sldId id="264" r:id="rId11"/>
    <p:sldId id="269" r:id="rId12"/>
    <p:sldId id="270"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33"/>
    <a:srgbClr val="000066"/>
    <a:srgbClr val="000099"/>
    <a:srgbClr val="5A005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4" Type="http://schemas.openxmlformats.org/officeDocument/2006/relationships/image" Target="../media/image1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40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s-ES"/>
          </a:p>
        </p:txBody>
      </p:sp>
      <p:sp>
        <p:nvSpPr>
          <p:cNvPr id="2140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s-ES"/>
          </a:p>
        </p:txBody>
      </p:sp>
      <p:sp>
        <p:nvSpPr>
          <p:cNvPr id="2140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s-ES"/>
          </a:p>
        </p:txBody>
      </p:sp>
      <p:sp>
        <p:nvSpPr>
          <p:cNvPr id="2140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454C12AF-C1DE-4DDF-93BA-745FC963282B}"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9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s-ES"/>
          </a:p>
        </p:txBody>
      </p:sp>
      <p:sp>
        <p:nvSpPr>
          <p:cNvPr id="2129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s-ES"/>
          </a:p>
        </p:txBody>
      </p:sp>
      <p:sp>
        <p:nvSpPr>
          <p:cNvPr id="2129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129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29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s-ES"/>
          </a:p>
        </p:txBody>
      </p:sp>
      <p:sp>
        <p:nvSpPr>
          <p:cNvPr id="2129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98E66D67-AEBB-43BE-9DCC-9DB128572700}"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1</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5D76A8-5ABC-41B9-914A-524498D013B4}" type="slidenum">
              <a:rPr lang="es-ES"/>
              <a:pPr/>
              <a:t>10</a:t>
            </a:fld>
            <a:endParaRPr lang="es-ES"/>
          </a:p>
        </p:txBody>
      </p:sp>
      <p:sp>
        <p:nvSpPr>
          <p:cNvPr id="220162" name="Rectangle 2"/>
          <p:cNvSpPr>
            <a:spLocks noGrp="1" noRot="1" noChangeAspect="1" noChangeArrowheads="1" noTextEdit="1"/>
          </p:cNvSpPr>
          <p:nvPr>
            <p:ph type="sldImg"/>
          </p:nvPr>
        </p:nvSpPr>
        <p:spPr>
          <a:ln/>
        </p:spPr>
      </p:sp>
      <p:sp>
        <p:nvSpPr>
          <p:cNvPr id="22016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11</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12</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2</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3</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4</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3AB0B4-E1B6-4E42-9790-FD4EB6D031CC}" type="slidenum">
              <a:rPr lang="es-ES"/>
              <a:pPr/>
              <a:t>5</a:t>
            </a:fld>
            <a:endParaRPr lang="es-ES"/>
          </a:p>
        </p:txBody>
      </p:sp>
      <p:sp>
        <p:nvSpPr>
          <p:cNvPr id="215042" name="Rectangle 2"/>
          <p:cNvSpPr>
            <a:spLocks noGrp="1" noRot="1" noChangeAspect="1" noChangeArrowheads="1" noTextEdit="1"/>
          </p:cNvSpPr>
          <p:nvPr>
            <p:ph type="sldImg"/>
          </p:nvPr>
        </p:nvSpPr>
        <p:spPr>
          <a:ln/>
        </p:spPr>
      </p:sp>
      <p:sp>
        <p:nvSpPr>
          <p:cNvPr id="215043" name="Rectangle 3"/>
          <p:cNvSpPr>
            <a:spLocks noGrp="1" noChangeArrowheads="1"/>
          </p:cNvSpPr>
          <p:nvPr>
            <p:ph type="body" idx="1"/>
          </p:nvPr>
        </p:nvSpPr>
        <p:spPr/>
        <p:txBody>
          <a:bodyP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BD04C4-F24F-42EC-8E8F-754F739A5487}" type="slidenum">
              <a:rPr lang="es-ES"/>
              <a:pPr/>
              <a:t>6</a:t>
            </a:fld>
            <a:endParaRPr lang="es-ES"/>
          </a:p>
        </p:txBody>
      </p:sp>
      <p:sp>
        <p:nvSpPr>
          <p:cNvPr id="216066" name="Rectangle 2"/>
          <p:cNvSpPr>
            <a:spLocks noGrp="1" noRot="1" noChangeAspect="1" noChangeArrowheads="1" noTextEdit="1"/>
          </p:cNvSpPr>
          <p:nvPr>
            <p:ph type="sldImg"/>
          </p:nvPr>
        </p:nvSpPr>
        <p:spPr>
          <a:ln/>
        </p:spPr>
      </p:sp>
      <p:sp>
        <p:nvSpPr>
          <p:cNvPr id="216067" name="Rectangle 3"/>
          <p:cNvSpPr>
            <a:spLocks noGrp="1" noChangeArrowheads="1"/>
          </p:cNvSpPr>
          <p:nvPr>
            <p:ph type="body" idx="1"/>
          </p:nvPr>
        </p:nvSpPr>
        <p:spPr/>
        <p:txBody>
          <a:bodyP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E3DB1E-CEBD-4E32-A586-16DF02AC3F36}" type="slidenum">
              <a:rPr lang="es-ES"/>
              <a:pPr/>
              <a:t>7</a:t>
            </a:fld>
            <a:endParaRPr lang="es-ES"/>
          </a:p>
        </p:txBody>
      </p:sp>
      <p:sp>
        <p:nvSpPr>
          <p:cNvPr id="217090" name="Rectangle 2"/>
          <p:cNvSpPr>
            <a:spLocks noGrp="1" noRot="1" noChangeAspect="1" noChangeArrowheads="1" noTextEdit="1"/>
          </p:cNvSpPr>
          <p:nvPr>
            <p:ph type="sldImg"/>
          </p:nvPr>
        </p:nvSpPr>
        <p:spPr>
          <a:ln/>
        </p:spPr>
      </p:sp>
      <p:sp>
        <p:nvSpPr>
          <p:cNvPr id="217091" name="Rectangle 3"/>
          <p:cNvSpPr>
            <a:spLocks noGrp="1" noChangeArrowheads="1"/>
          </p:cNvSpPr>
          <p:nvPr>
            <p:ph type="body" idx="1"/>
          </p:nvPr>
        </p:nvSpPr>
        <p:spPr/>
        <p:txBody>
          <a:bodyP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CA8793-D3C5-4069-BCF1-FD4F699BDAA6}" type="slidenum">
              <a:rPr lang="es-ES"/>
              <a:pPr/>
              <a:t>8</a:t>
            </a:fld>
            <a:endParaRPr lang="es-ES"/>
          </a:p>
        </p:txBody>
      </p:sp>
      <p:sp>
        <p:nvSpPr>
          <p:cNvPr id="218114" name="Rectangle 2"/>
          <p:cNvSpPr>
            <a:spLocks noGrp="1" noRot="1" noChangeAspect="1" noChangeArrowheads="1" noTextEdit="1"/>
          </p:cNvSpPr>
          <p:nvPr>
            <p:ph type="sldImg"/>
          </p:nvPr>
        </p:nvSpPr>
        <p:spPr>
          <a:ln/>
        </p:spPr>
      </p:sp>
      <p:sp>
        <p:nvSpPr>
          <p:cNvPr id="2181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B3F08F-80A1-448C-860A-A75038E0C32F}" type="slidenum">
              <a:rPr lang="es-ES"/>
              <a:pPr/>
              <a:t>9</a:t>
            </a:fld>
            <a:endParaRPr lang="es-ES"/>
          </a:p>
        </p:txBody>
      </p:sp>
      <p:sp>
        <p:nvSpPr>
          <p:cNvPr id="219138" name="Rectangle 2"/>
          <p:cNvSpPr>
            <a:spLocks noGrp="1" noRot="1" noChangeAspect="1" noChangeArrowheads="1" noTextEdit="1"/>
          </p:cNvSpPr>
          <p:nvPr>
            <p:ph type="sldImg"/>
          </p:nvPr>
        </p:nvSpPr>
        <p:spPr>
          <a:ln/>
        </p:spPr>
      </p:sp>
      <p:sp>
        <p:nvSpPr>
          <p:cNvPr id="219139"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0466" name="Group 2"/>
          <p:cNvGrpSpPr>
            <a:grpSpLocks/>
          </p:cNvGrpSpPr>
          <p:nvPr/>
        </p:nvGrpSpPr>
        <p:grpSpPr bwMode="auto">
          <a:xfrm>
            <a:off x="0" y="0"/>
            <a:ext cx="8763000" cy="5943600"/>
            <a:chOff x="0" y="0"/>
            <a:chExt cx="5520" cy="3744"/>
          </a:xfrm>
        </p:grpSpPr>
        <p:sp>
          <p:nvSpPr>
            <p:cNvPr id="190467"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endParaRPr lang="es-ES" sz="2400">
                <a:latin typeface="Times New Roman" pitchFamily="18" charset="0"/>
              </a:endParaRPr>
            </a:p>
          </p:txBody>
        </p:sp>
        <p:grpSp>
          <p:nvGrpSpPr>
            <p:cNvPr id="190468" name="Group 4"/>
            <p:cNvGrpSpPr>
              <a:grpSpLocks/>
            </p:cNvGrpSpPr>
            <p:nvPr userDrawn="1"/>
          </p:nvGrpSpPr>
          <p:grpSpPr bwMode="auto">
            <a:xfrm>
              <a:off x="0" y="2208"/>
              <a:ext cx="5520" cy="1536"/>
              <a:chOff x="0" y="2208"/>
              <a:chExt cx="5520" cy="1536"/>
            </a:xfrm>
          </p:grpSpPr>
          <p:sp>
            <p:nvSpPr>
              <p:cNvPr id="190469"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endParaRPr lang="es-ES" sz="2400">
                  <a:latin typeface="Times New Roman" pitchFamily="18" charset="0"/>
                </a:endParaRPr>
              </a:p>
            </p:txBody>
          </p:sp>
          <p:sp>
            <p:nvSpPr>
              <p:cNvPr id="190470"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endParaRPr lang="es-ES" sz="2400">
                  <a:latin typeface="Times New Roman" pitchFamily="18" charset="0"/>
                </a:endParaRPr>
              </a:p>
            </p:txBody>
          </p:sp>
          <p:sp>
            <p:nvSpPr>
              <p:cNvPr id="190471"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ES_tradnl"/>
              </a:p>
            </p:txBody>
          </p:sp>
        </p:grpSp>
        <p:grpSp>
          <p:nvGrpSpPr>
            <p:cNvPr id="190472" name="Group 8"/>
            <p:cNvGrpSpPr>
              <a:grpSpLocks/>
            </p:cNvGrpSpPr>
            <p:nvPr userDrawn="1"/>
          </p:nvGrpSpPr>
          <p:grpSpPr bwMode="auto">
            <a:xfrm>
              <a:off x="400" y="336"/>
              <a:ext cx="5088" cy="192"/>
              <a:chOff x="400" y="336"/>
              <a:chExt cx="5088" cy="192"/>
            </a:xfrm>
          </p:grpSpPr>
          <p:sp>
            <p:nvSpPr>
              <p:cNvPr id="190473"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endParaRPr lang="es-ES" sz="2400">
                  <a:latin typeface="Times New Roman" pitchFamily="18" charset="0"/>
                </a:endParaRPr>
              </a:p>
            </p:txBody>
          </p:sp>
          <p:sp>
            <p:nvSpPr>
              <p:cNvPr id="190474"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ES_tradnl"/>
              </a:p>
            </p:txBody>
          </p:sp>
        </p:grpSp>
      </p:grpSp>
      <p:sp>
        <p:nvSpPr>
          <p:cNvPr id="190475"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190476"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190477" name="Rectangle 13"/>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190478" name="Rectangle 14"/>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190479" name="Rectangle 15"/>
          <p:cNvSpPr>
            <a:spLocks noGrp="1" noChangeArrowheads="1"/>
          </p:cNvSpPr>
          <p:nvPr>
            <p:ph type="sldNum" sz="quarter" idx="4"/>
          </p:nvPr>
        </p:nvSpPr>
        <p:spPr/>
        <p:txBody>
          <a:bodyPr/>
          <a:lstStyle>
            <a:lvl1pPr>
              <a:defRPr/>
            </a:lvl1pPr>
          </a:lstStyle>
          <a:p>
            <a:fld id="{B96F1325-7221-41B1-A046-67331CD77DE2}"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91DA6B6-4716-4E71-A6DF-61C50CE9FA4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1329B305-67A2-499D-AB0B-7472966A1C58}"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S_tradnl"/>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8768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248400"/>
            <a:ext cx="1905000" cy="457200"/>
          </a:xfrm>
        </p:spPr>
        <p:txBody>
          <a:bodyPr/>
          <a:lstStyle>
            <a:lvl1pPr>
              <a:defRPr/>
            </a:lvl1pPr>
          </a:lstStyle>
          <a:p>
            <a:fld id="{1C5076F8-A243-45D5-A345-E26516117917}"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7813"/>
            <a:ext cx="7772400" cy="1143000"/>
          </a:xfrm>
        </p:spPr>
        <p:txBody>
          <a:bodyPr/>
          <a:lstStyle/>
          <a:p>
            <a:r>
              <a:rPr lang="es-ES" smtClean="0"/>
              <a:t>Haga clic para modificar el estilo de título del patrón</a:t>
            </a:r>
            <a:endParaRPr lang="es-ES_tradnl"/>
          </a:p>
        </p:txBody>
      </p:sp>
      <p:sp>
        <p:nvSpPr>
          <p:cNvPr id="3" name="2 Marcador de texto"/>
          <p:cNvSpPr>
            <a:spLocks noGrp="1"/>
          </p:cNvSpPr>
          <p:nvPr>
            <p:ph type="body" sz="half" idx="1"/>
          </p:nvPr>
        </p:nvSpPr>
        <p:spPr>
          <a:xfrm>
            <a:off x="914400" y="1600200"/>
            <a:ext cx="38100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quarter" idx="2"/>
          </p:nvPr>
        </p:nvSpPr>
        <p:spPr>
          <a:xfrm>
            <a:off x="4876800" y="1600200"/>
            <a:ext cx="38100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contenido"/>
          <p:cNvSpPr>
            <a:spLocks noGrp="1"/>
          </p:cNvSpPr>
          <p:nvPr>
            <p:ph sz="quarter" idx="3"/>
          </p:nvPr>
        </p:nvSpPr>
        <p:spPr>
          <a:xfrm>
            <a:off x="4876800" y="3941763"/>
            <a:ext cx="38100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781800" y="6248400"/>
            <a:ext cx="1905000" cy="457200"/>
          </a:xfrm>
        </p:spPr>
        <p:txBody>
          <a:bodyPr/>
          <a:lstStyle>
            <a:lvl1pPr>
              <a:defRPr/>
            </a:lvl1pPr>
          </a:lstStyle>
          <a:p>
            <a:fld id="{270E530D-B85B-4469-90A9-581D139C838F}"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914400" y="277813"/>
            <a:ext cx="7772400" cy="1143000"/>
          </a:xfrm>
        </p:spPr>
        <p:txBody>
          <a:bodyPr/>
          <a:lstStyle/>
          <a:p>
            <a:r>
              <a:rPr lang="es-ES" smtClean="0"/>
              <a:t>Haga clic para modificar el estilo de título del patrón</a:t>
            </a:r>
            <a:endParaRPr lang="es-ES_tradnl"/>
          </a:p>
        </p:txBody>
      </p:sp>
      <p:sp>
        <p:nvSpPr>
          <p:cNvPr id="3" name="2 Marcador de contenido"/>
          <p:cNvSpPr>
            <a:spLocks noGrp="1"/>
          </p:cNvSpPr>
          <p:nvPr>
            <p:ph sz="quarter" idx="1"/>
          </p:nvPr>
        </p:nvSpPr>
        <p:spPr>
          <a:xfrm>
            <a:off x="914400" y="1600200"/>
            <a:ext cx="38100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quarter" idx="2"/>
          </p:nvPr>
        </p:nvSpPr>
        <p:spPr>
          <a:xfrm>
            <a:off x="4876800" y="1600200"/>
            <a:ext cx="38100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contenido"/>
          <p:cNvSpPr>
            <a:spLocks noGrp="1"/>
          </p:cNvSpPr>
          <p:nvPr>
            <p:ph sz="quarter" idx="3"/>
          </p:nvPr>
        </p:nvSpPr>
        <p:spPr>
          <a:xfrm>
            <a:off x="914400" y="3941763"/>
            <a:ext cx="38100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contenido"/>
          <p:cNvSpPr>
            <a:spLocks noGrp="1"/>
          </p:cNvSpPr>
          <p:nvPr>
            <p:ph sz="quarter" idx="4"/>
          </p:nvPr>
        </p:nvSpPr>
        <p:spPr>
          <a:xfrm>
            <a:off x="4876800" y="3941763"/>
            <a:ext cx="38100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a:xfrm>
            <a:off x="914400" y="6251575"/>
            <a:ext cx="1981200" cy="457200"/>
          </a:xfrm>
        </p:spPr>
        <p:txBody>
          <a:bodyPr/>
          <a:lstStyle>
            <a:lvl1pPr>
              <a:defRPr/>
            </a:lvl1pPr>
          </a:lstStyle>
          <a:p>
            <a:endParaRPr lang="es-ES"/>
          </a:p>
        </p:txBody>
      </p:sp>
      <p:sp>
        <p:nvSpPr>
          <p:cNvPr id="8" name="7 Marcador de pie de página"/>
          <p:cNvSpPr>
            <a:spLocks noGrp="1"/>
          </p:cNvSpPr>
          <p:nvPr>
            <p:ph type="ftr" sz="quarter" idx="11"/>
          </p:nvPr>
        </p:nvSpPr>
        <p:spPr>
          <a:xfrm>
            <a:off x="3352800" y="6248400"/>
            <a:ext cx="2971800" cy="457200"/>
          </a:xfrm>
        </p:spPr>
        <p:txBody>
          <a:bodyPr/>
          <a:lstStyle>
            <a:lvl1pPr>
              <a:defRPr/>
            </a:lvl1pPr>
          </a:lstStyle>
          <a:p>
            <a:endParaRPr lang="es-ES"/>
          </a:p>
        </p:txBody>
      </p:sp>
      <p:sp>
        <p:nvSpPr>
          <p:cNvPr id="9" name="8 Marcador de número de diapositiva"/>
          <p:cNvSpPr>
            <a:spLocks noGrp="1"/>
          </p:cNvSpPr>
          <p:nvPr>
            <p:ph type="sldNum" sz="quarter" idx="12"/>
          </p:nvPr>
        </p:nvSpPr>
        <p:spPr>
          <a:xfrm>
            <a:off x="6781800" y="6248400"/>
            <a:ext cx="1905000" cy="457200"/>
          </a:xfrm>
        </p:spPr>
        <p:txBody>
          <a:bodyPr/>
          <a:lstStyle>
            <a:lvl1pPr>
              <a:defRPr/>
            </a:lvl1pPr>
          </a:lstStyle>
          <a:p>
            <a:fld id="{6B1ACD98-C10C-415D-9967-CA81E77832CB}"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6DB7753-97DF-4CC3-8DBE-E0AD4E120241}"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B1A7686-96A4-4A03-AD1C-1688A2199BD3}"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F484EFA-0882-43DF-A39D-8A273AD6B4AD}"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BE22A9CB-EFED-48D5-AA40-E93C6C8D83C5}"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3503A3F5-754F-4DA5-B2F1-E455FDDDA0E3}"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71F3BBD-B308-4987-BD96-6C4D0FE6503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E889DD3-1F0C-4199-8440-A9BCC39CA993}"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B2222DA-7716-45AE-A394-E607F07840A8}"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89442" name="Group 2"/>
          <p:cNvGrpSpPr>
            <a:grpSpLocks/>
          </p:cNvGrpSpPr>
          <p:nvPr/>
        </p:nvGrpSpPr>
        <p:grpSpPr bwMode="auto">
          <a:xfrm>
            <a:off x="0" y="0"/>
            <a:ext cx="8686800" cy="4876800"/>
            <a:chOff x="0" y="0"/>
            <a:chExt cx="5472" cy="3072"/>
          </a:xfrm>
        </p:grpSpPr>
        <p:sp>
          <p:nvSpPr>
            <p:cNvPr id="189443"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endParaRPr lang="es-ES" sz="2400">
                <a:latin typeface="Times New Roman" pitchFamily="18" charset="0"/>
              </a:endParaRPr>
            </a:p>
          </p:txBody>
        </p:sp>
        <p:grpSp>
          <p:nvGrpSpPr>
            <p:cNvPr id="189444" name="Group 4"/>
            <p:cNvGrpSpPr>
              <a:grpSpLocks/>
            </p:cNvGrpSpPr>
            <p:nvPr/>
          </p:nvGrpSpPr>
          <p:grpSpPr bwMode="auto">
            <a:xfrm>
              <a:off x="240" y="893"/>
              <a:ext cx="5232" cy="115"/>
              <a:chOff x="240" y="893"/>
              <a:chExt cx="5232" cy="115"/>
            </a:xfrm>
          </p:grpSpPr>
          <p:sp>
            <p:nvSpPr>
              <p:cNvPr id="189445"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endParaRPr lang="es-ES" sz="2400">
                  <a:latin typeface="Times New Roman" pitchFamily="18" charset="0"/>
                </a:endParaRPr>
              </a:p>
            </p:txBody>
          </p:sp>
          <p:sp>
            <p:nvSpPr>
              <p:cNvPr id="189446"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ES_tradnl"/>
              </a:p>
            </p:txBody>
          </p:sp>
        </p:grpSp>
      </p:grpSp>
      <p:sp>
        <p:nvSpPr>
          <p:cNvPr id="189447"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89448"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89449"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189450"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s-ES"/>
          </a:p>
        </p:txBody>
      </p:sp>
      <p:sp>
        <p:nvSpPr>
          <p:cNvPr id="189451"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28B3C131-46DD-4909-A52D-A3FA7795B0F0}" type="slidenum">
              <a:rPr lang="es-ES"/>
              <a:pPr/>
              <a:t>‹Nº›</a:t>
            </a:fld>
            <a:endParaRPr lang="es-ES"/>
          </a:p>
        </p:txBody>
      </p:sp>
      <p:sp>
        <p:nvSpPr>
          <p:cNvPr id="189452"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ES_tradnl"/>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 id="2147483812" r:id="rId13"/>
    <p:sldLayoutId id="2147483813" r:id="rId14"/>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www.youtube.com/watch?v=TOmbdAzkx6w&amp;feature=PlayList&amp;p=95194DF46EF4F9A7&amp;index=0"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oleObject" Target="../embeddings/oleObject9.bin"/><Relationship Id="rId2" Type="http://schemas.openxmlformats.org/officeDocument/2006/relationships/slideLayout" Target="../slideLayouts/slideLayout14.xml"/><Relationship Id="rId1" Type="http://schemas.openxmlformats.org/officeDocument/2006/relationships/vmlDrawing" Target="../drawings/vmlDrawing4.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1" name="Picture 1"/>
          <p:cNvPicPr>
            <a:picLocks noChangeAspect="1" noChangeArrowheads="1"/>
          </p:cNvPicPr>
          <p:nvPr/>
        </p:nvPicPr>
        <p:blipFill>
          <a:blip r:embed="rId3"/>
          <a:srcRect/>
          <a:stretch>
            <a:fillRect/>
          </a:stretch>
        </p:blipFill>
        <p:spPr bwMode="auto">
          <a:xfrm>
            <a:off x="5948393" y="1814521"/>
            <a:ext cx="2981325" cy="2828925"/>
          </a:xfrm>
          <a:prstGeom prst="rect">
            <a:avLst/>
          </a:prstGeom>
          <a:noFill/>
          <a:ln w="9525">
            <a:noFill/>
            <a:miter lim="800000"/>
            <a:headEnd/>
            <a:tailEnd/>
          </a:ln>
          <a:effectLst/>
        </p:spPr>
      </p:pic>
      <p:sp>
        <p:nvSpPr>
          <p:cNvPr id="7" name="6 Título"/>
          <p:cNvSpPr>
            <a:spLocks noGrp="1"/>
          </p:cNvSpPr>
          <p:nvPr>
            <p:ph type="title"/>
          </p:nvPr>
        </p:nvSpPr>
        <p:spPr>
          <a:xfrm>
            <a:off x="785786" y="214290"/>
            <a:ext cx="6786610" cy="5286412"/>
          </a:xfrm>
        </p:spPr>
        <p:txBody>
          <a:bodyPr/>
          <a:lstStyle/>
          <a:p>
            <a:r>
              <a:rPr lang="es-ES" sz="8800" dirty="0" smtClean="0"/>
              <a:t>METODO DEL </a:t>
            </a:r>
            <a:r>
              <a:rPr lang="es-ES" sz="8800" dirty="0" smtClean="0"/>
              <a:t>ANÁLISIS</a:t>
            </a:r>
            <a:br>
              <a:rPr lang="es-ES" sz="8800" dirty="0" smtClean="0"/>
            </a:br>
            <a:r>
              <a:rPr lang="es-ES" sz="6600" dirty="0" smtClean="0"/>
              <a:t>En la enseñanza</a:t>
            </a:r>
            <a:endParaRPr lang="es-ES_tradnl" sz="8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1042988" y="188913"/>
            <a:ext cx="7772400" cy="865187"/>
          </a:xfrm>
          <a:noFill/>
          <a:ln/>
        </p:spPr>
        <p:txBody>
          <a:bodyPr/>
          <a:lstStyle/>
          <a:p>
            <a:pPr algn="ctr"/>
            <a:r>
              <a:rPr lang="es-ES" sz="3200" dirty="0"/>
              <a:t>MÉTODO DE ANÁLISIS</a:t>
            </a:r>
            <a:br>
              <a:rPr lang="es-ES" sz="3200" dirty="0"/>
            </a:br>
            <a:r>
              <a:rPr lang="es-ES" sz="2000" dirty="0"/>
              <a:t>EJEMPLO DE APLICACIÓN</a:t>
            </a:r>
          </a:p>
        </p:txBody>
      </p:sp>
      <p:sp>
        <p:nvSpPr>
          <p:cNvPr id="209923" name="Rectangle 3"/>
          <p:cNvSpPr>
            <a:spLocks noGrp="1" noChangeArrowheads="1"/>
          </p:cNvSpPr>
          <p:nvPr>
            <p:ph type="body" sz="half" idx="1"/>
          </p:nvPr>
        </p:nvSpPr>
        <p:spPr>
          <a:xfrm>
            <a:off x="914400" y="1600200"/>
            <a:ext cx="7834313" cy="1108075"/>
          </a:xfrm>
        </p:spPr>
        <p:txBody>
          <a:bodyPr/>
          <a:lstStyle/>
          <a:p>
            <a:pPr>
              <a:lnSpc>
                <a:spcPct val="90000"/>
              </a:lnSpc>
            </a:pPr>
            <a:r>
              <a:rPr lang="es-ES" sz="2000"/>
              <a:t>A continuación podríamos explicar las diferentes magnitudes relacionadas en el tema que estamos aplicando</a:t>
            </a:r>
          </a:p>
        </p:txBody>
      </p:sp>
      <p:sp>
        <p:nvSpPr>
          <p:cNvPr id="209924" name="Rectangle 4"/>
          <p:cNvSpPr>
            <a:spLocks noChangeArrowheads="1"/>
          </p:cNvSpPr>
          <p:nvPr/>
        </p:nvSpPr>
        <p:spPr bwMode="auto">
          <a:xfrm>
            <a:off x="1403350" y="1125538"/>
            <a:ext cx="7056438" cy="396875"/>
          </a:xfrm>
          <a:prstGeom prst="rect">
            <a:avLst/>
          </a:prstGeom>
          <a:noFill/>
          <a:ln w="9525">
            <a:noFill/>
            <a:miter lim="800000"/>
            <a:headEnd/>
            <a:tailEnd/>
          </a:ln>
          <a:effectLst/>
        </p:spPr>
        <p:txBody>
          <a:bodyPr>
            <a:spAutoFit/>
          </a:bodyPr>
          <a:lstStyle/>
          <a:p>
            <a:pPr algn="ctr"/>
            <a:r>
              <a:rPr lang="es-ES" sz="2000" b="1">
                <a:solidFill>
                  <a:schemeClr val="hlink"/>
                </a:solidFill>
              </a:rPr>
              <a:t>EXPLICACIÓN DE UNA CENTRAL HIDROELÉCTRICA</a:t>
            </a:r>
          </a:p>
        </p:txBody>
      </p:sp>
      <p:sp>
        <p:nvSpPr>
          <p:cNvPr id="209926" name="Rectangle 6"/>
          <p:cNvSpPr>
            <a:spLocks noChangeArrowheads="1"/>
          </p:cNvSpPr>
          <p:nvPr/>
        </p:nvSpPr>
        <p:spPr bwMode="auto">
          <a:xfrm>
            <a:off x="1258888" y="33575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9927" name="Rectangle 7"/>
          <p:cNvSpPr>
            <a:spLocks noChangeArrowheads="1"/>
          </p:cNvSpPr>
          <p:nvPr/>
        </p:nvSpPr>
        <p:spPr bwMode="auto">
          <a:xfrm>
            <a:off x="1474788" y="35734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9930" name="Rectangle 10"/>
          <p:cNvSpPr>
            <a:spLocks noChangeArrowheads="1"/>
          </p:cNvSpPr>
          <p:nvPr/>
        </p:nvSpPr>
        <p:spPr bwMode="auto">
          <a:xfrm>
            <a:off x="1116013" y="2349500"/>
            <a:ext cx="7056437" cy="2597150"/>
          </a:xfrm>
          <a:prstGeom prst="rect">
            <a:avLst/>
          </a:prstGeom>
          <a:noFill/>
          <a:ln w="9525">
            <a:noFill/>
            <a:miter lim="800000"/>
            <a:headEnd/>
            <a:tailEnd/>
          </a:ln>
          <a:effectLst/>
        </p:spPr>
        <p:txBody>
          <a:bodyPr>
            <a:spAutoFit/>
          </a:bodyPr>
          <a:lstStyle/>
          <a:p>
            <a:pPr lvl="1">
              <a:spcBef>
                <a:spcPct val="20000"/>
              </a:spcBef>
              <a:buClr>
                <a:schemeClr val="accent1"/>
              </a:buClr>
              <a:buSzPct val="75000"/>
              <a:buFont typeface="Wingdings" pitchFamily="2" charset="2"/>
              <a:buChar char="n"/>
            </a:pPr>
            <a:r>
              <a:rPr lang="es-ES" dirty="0">
                <a:solidFill>
                  <a:srgbClr val="000066"/>
                </a:solidFill>
              </a:rPr>
              <a:t>En nuestro caso, las magnitudes características de un aprovechamiento hidráulico:</a:t>
            </a:r>
          </a:p>
          <a:p>
            <a:pPr lvl="2">
              <a:spcBef>
                <a:spcPct val="20000"/>
              </a:spcBef>
              <a:buClr>
                <a:schemeClr val="accent1"/>
              </a:buClr>
              <a:buSzPct val="75000"/>
              <a:buFont typeface="Wingdings" pitchFamily="2" charset="2"/>
              <a:buChar char="n"/>
            </a:pPr>
            <a:r>
              <a:rPr lang="es-ES" b="1" dirty="0">
                <a:solidFill>
                  <a:srgbClr val="000066"/>
                </a:solidFill>
              </a:rPr>
              <a:t>Salto hidráulico.</a:t>
            </a:r>
          </a:p>
          <a:p>
            <a:pPr lvl="2">
              <a:spcBef>
                <a:spcPct val="20000"/>
              </a:spcBef>
              <a:buClr>
                <a:schemeClr val="accent1"/>
              </a:buClr>
              <a:buSzPct val="75000"/>
              <a:buFont typeface="Wingdings" pitchFamily="2" charset="2"/>
              <a:buChar char="n"/>
            </a:pPr>
            <a:r>
              <a:rPr lang="es-ES" b="1" dirty="0">
                <a:solidFill>
                  <a:srgbClr val="000066"/>
                </a:solidFill>
              </a:rPr>
              <a:t>Potencia.</a:t>
            </a:r>
          </a:p>
          <a:p>
            <a:pPr lvl="2">
              <a:spcBef>
                <a:spcPct val="20000"/>
              </a:spcBef>
              <a:buClr>
                <a:schemeClr val="accent1"/>
              </a:buClr>
              <a:buSzPct val="75000"/>
              <a:buFont typeface="Wingdings" pitchFamily="2" charset="2"/>
              <a:buChar char="n"/>
            </a:pPr>
            <a:r>
              <a:rPr lang="es-ES" b="1" dirty="0">
                <a:solidFill>
                  <a:srgbClr val="000066"/>
                </a:solidFill>
              </a:rPr>
              <a:t>Rendimiento.</a:t>
            </a:r>
          </a:p>
          <a:p>
            <a:pPr lvl="2">
              <a:spcBef>
                <a:spcPct val="20000"/>
              </a:spcBef>
              <a:buClr>
                <a:schemeClr val="accent1"/>
              </a:buClr>
              <a:buSzPct val="75000"/>
              <a:buFont typeface="Wingdings" pitchFamily="2" charset="2"/>
              <a:buChar char="n"/>
            </a:pPr>
            <a:r>
              <a:rPr lang="es-ES" b="1" dirty="0">
                <a:solidFill>
                  <a:srgbClr val="000066"/>
                </a:solidFill>
              </a:rPr>
              <a:t>Caudal.</a:t>
            </a:r>
          </a:p>
          <a:p>
            <a:pPr lvl="2">
              <a:spcBef>
                <a:spcPct val="20000"/>
              </a:spcBef>
              <a:buClr>
                <a:schemeClr val="accent1"/>
              </a:buClr>
              <a:buSzPct val="75000"/>
              <a:buFont typeface="Wingdings" pitchFamily="2" charset="2"/>
              <a:buChar char="n"/>
            </a:pPr>
            <a:r>
              <a:rPr lang="es-ES" b="1" dirty="0">
                <a:solidFill>
                  <a:srgbClr val="000066"/>
                </a:solidFill>
              </a:rPr>
              <a:t>etc.</a:t>
            </a:r>
          </a:p>
          <a:p>
            <a:pPr algn="ctr"/>
            <a:endParaRPr lang="es-ES" sz="2000" b="1" dirty="0">
              <a:solidFill>
                <a:srgbClr val="000066"/>
              </a:solidFill>
            </a:endParaRPr>
          </a:p>
        </p:txBody>
      </p:sp>
      <p:sp>
        <p:nvSpPr>
          <p:cNvPr id="209932" name="Rectangle 12"/>
          <p:cNvSpPr>
            <a:spLocks noChangeArrowheads="1"/>
          </p:cNvSpPr>
          <p:nvPr/>
        </p:nvSpPr>
        <p:spPr bwMode="auto">
          <a:xfrm>
            <a:off x="1042988" y="4652963"/>
            <a:ext cx="7848600" cy="1108075"/>
          </a:xfrm>
          <a:prstGeom prst="rect">
            <a:avLst/>
          </a:prstGeom>
          <a:noFill/>
          <a:ln w="9525">
            <a:noFill/>
            <a:miter lim="800000"/>
            <a:headEnd/>
            <a:tailEnd/>
          </a:ln>
          <a:effectLst/>
        </p:spPr>
        <p:txBody>
          <a:bodyPr/>
          <a:lstStyle/>
          <a:p>
            <a:pPr marL="342900" indent="-342900">
              <a:lnSpc>
                <a:spcPct val="90000"/>
              </a:lnSpc>
              <a:spcBef>
                <a:spcPct val="20000"/>
              </a:spcBef>
              <a:buClr>
                <a:schemeClr val="folHlink"/>
              </a:buClr>
              <a:buSzPct val="90000"/>
              <a:buFont typeface="Wingdings" pitchFamily="2" charset="2"/>
              <a:buChar char="n"/>
            </a:pPr>
            <a:r>
              <a:rPr lang="es-ES" sz="2000"/>
              <a:t>Por último podríamos utilizar algún elemento que ayude a la comprensión del tema, así como un vídeo, documental, etc.</a:t>
            </a:r>
          </a:p>
          <a:p>
            <a:pPr marL="742950" lvl="1" indent="-285750">
              <a:lnSpc>
                <a:spcPct val="90000"/>
              </a:lnSpc>
              <a:spcBef>
                <a:spcPct val="20000"/>
              </a:spcBef>
              <a:buClr>
                <a:schemeClr val="accent1"/>
              </a:buClr>
              <a:buSzPct val="75000"/>
              <a:buFont typeface="Wingdings" pitchFamily="2" charset="2"/>
              <a:buNone/>
            </a:pPr>
            <a:endParaRPr lang="es-ES" sz="2000"/>
          </a:p>
        </p:txBody>
      </p:sp>
      <p:sp>
        <p:nvSpPr>
          <p:cNvPr id="209934" name="Rectangle 14"/>
          <p:cNvSpPr>
            <a:spLocks noChangeArrowheads="1"/>
          </p:cNvSpPr>
          <p:nvPr/>
        </p:nvSpPr>
        <p:spPr bwMode="auto">
          <a:xfrm>
            <a:off x="1116013" y="5445125"/>
            <a:ext cx="7416800" cy="641350"/>
          </a:xfrm>
          <a:prstGeom prst="rect">
            <a:avLst/>
          </a:prstGeom>
          <a:noFill/>
          <a:ln w="9525">
            <a:noFill/>
            <a:miter lim="800000"/>
            <a:headEnd/>
            <a:tailEnd/>
          </a:ln>
          <a:effectLst/>
        </p:spPr>
        <p:txBody>
          <a:bodyPr anchor="ctr">
            <a:spAutoFit/>
          </a:bodyPr>
          <a:lstStyle/>
          <a:p>
            <a:r>
              <a:rPr lang="es-ES">
                <a:hlinkClick r:id="rId3"/>
              </a:rPr>
              <a:t>http://www.youtube.com/watch?v=TOmbdAzkx6w&amp;feature=PlayList&amp;p=95194DF46EF4F9A7&amp;index=0</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Effect transition="in" filter="blinds(horizontal)">
                                      <p:cBhvr>
                                        <p:cTn id="7" dur="500"/>
                                        <p:tgtEl>
                                          <p:spTgt spid="2099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09930"/>
                                        </p:tgtEl>
                                        <p:attrNameLst>
                                          <p:attrName>style.visibility</p:attrName>
                                        </p:attrNameLst>
                                      </p:cBhvr>
                                      <p:to>
                                        <p:strVal val="visible"/>
                                      </p:to>
                                    </p:set>
                                    <p:anim calcmode="lin" valueType="num">
                                      <p:cBhvr additive="base">
                                        <p:cTn id="12" dur="500" fill="hold"/>
                                        <p:tgtEl>
                                          <p:spTgt spid="209930"/>
                                        </p:tgtEl>
                                        <p:attrNameLst>
                                          <p:attrName>ppt_x</p:attrName>
                                        </p:attrNameLst>
                                      </p:cBhvr>
                                      <p:tavLst>
                                        <p:tav tm="0">
                                          <p:val>
                                            <p:strVal val="#ppt_x"/>
                                          </p:val>
                                        </p:tav>
                                        <p:tav tm="100000">
                                          <p:val>
                                            <p:strVal val="#ppt_x"/>
                                          </p:val>
                                        </p:tav>
                                      </p:tavLst>
                                    </p:anim>
                                    <p:anim calcmode="lin" valueType="num">
                                      <p:cBhvr additive="base">
                                        <p:cTn id="13" dur="500" fill="hold"/>
                                        <p:tgtEl>
                                          <p:spTgt spid="20993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09932"/>
                                        </p:tgtEl>
                                        <p:attrNameLst>
                                          <p:attrName>style.visibility</p:attrName>
                                        </p:attrNameLst>
                                      </p:cBhvr>
                                      <p:to>
                                        <p:strVal val="visible"/>
                                      </p:to>
                                    </p:set>
                                    <p:animEffect transition="in" filter="checkerboard(across)">
                                      <p:cBhvr>
                                        <p:cTn id="18" dur="500"/>
                                        <p:tgtEl>
                                          <p:spTgt spid="20993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209934"/>
                                        </p:tgtEl>
                                        <p:attrNameLst>
                                          <p:attrName>style.visibility</p:attrName>
                                        </p:attrNameLst>
                                      </p:cBhvr>
                                      <p:to>
                                        <p:strVal val="visible"/>
                                      </p:to>
                                    </p:set>
                                    <p:animEffect transition="in" filter="blinds(horizontal)">
                                      <p:cBhvr>
                                        <p:cTn id="23" dur="500"/>
                                        <p:tgtEl>
                                          <p:spTgt spid="2099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build="p"/>
      <p:bldP spid="209930" grpId="0"/>
      <p:bldP spid="209932" grpId="0"/>
      <p:bldP spid="2099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a:spLocks noChangeArrowheads="1"/>
          </p:cNvSpPr>
          <p:nvPr/>
        </p:nvSpPr>
        <p:spPr bwMode="auto">
          <a:xfrm>
            <a:off x="857224" y="1928802"/>
            <a:ext cx="7786774" cy="385765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2400" dirty="0" smtClean="0"/>
              <a:t>Es un método inductivo, ya que se basa en conocer lo particular para llegar a comprender lo general. </a:t>
            </a:r>
          </a:p>
          <a:p>
            <a:pPr marL="342900" indent="-342900">
              <a:spcBef>
                <a:spcPct val="20000"/>
              </a:spcBef>
              <a:buClr>
                <a:schemeClr val="folHlink"/>
              </a:buClr>
              <a:buSzPct val="90000"/>
              <a:buFont typeface="Wingdings" pitchFamily="2" charset="2"/>
              <a:buChar char="n"/>
            </a:pPr>
            <a:r>
              <a:rPr lang="es-ES" sz="2400" dirty="0" smtClean="0"/>
              <a:t>Nos da la opción de centrarnos en el aspecto que más nos interese del objeto estudiado.</a:t>
            </a:r>
          </a:p>
          <a:p>
            <a:pPr marL="342900" indent="-342900">
              <a:spcBef>
                <a:spcPct val="20000"/>
              </a:spcBef>
              <a:buClr>
                <a:schemeClr val="folHlink"/>
              </a:buClr>
              <a:buSzPct val="90000"/>
              <a:buFont typeface="Wingdings" pitchFamily="2" charset="2"/>
              <a:buChar char="n"/>
            </a:pPr>
            <a:r>
              <a:rPr lang="es-ES" sz="2400" dirty="0" smtClean="0"/>
              <a:t>Al dividir el objeto de estudio, somos capaces de entender mejor las partes del conjunto y por lo tanto comprender mejor el todo.</a:t>
            </a:r>
          </a:p>
          <a:p>
            <a:pPr marL="342900" indent="-342900">
              <a:spcBef>
                <a:spcPct val="20000"/>
              </a:spcBef>
              <a:buClr>
                <a:schemeClr val="folHlink"/>
              </a:buClr>
              <a:buSzPct val="90000"/>
              <a:buFont typeface="Wingdings" pitchFamily="2" charset="2"/>
              <a:buChar char="n"/>
            </a:pPr>
            <a:r>
              <a:rPr lang="es-ES" sz="2400" dirty="0" smtClean="0"/>
              <a:t>El método contribuye a tener un mejor aprendizaje significativo.</a:t>
            </a:r>
          </a:p>
        </p:txBody>
      </p:sp>
      <p:sp>
        <p:nvSpPr>
          <p:cNvPr id="4" name="Rectangle 4"/>
          <p:cNvSpPr txBox="1">
            <a:spLocks noChangeArrowheads="1"/>
          </p:cNvSpPr>
          <p:nvPr/>
        </p:nvSpPr>
        <p:spPr bwMode="auto">
          <a:xfrm>
            <a:off x="1571604" y="425432"/>
            <a:ext cx="6335713" cy="503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3200" b="0" i="0" u="none" strike="noStrike" kern="0" cap="none" spc="0" normalizeH="0" baseline="0" noProof="0" dirty="0" smtClean="0">
                <a:ln>
                  <a:noFill/>
                </a:ln>
                <a:solidFill>
                  <a:schemeClr val="tx2"/>
                </a:solidFill>
                <a:effectLst/>
                <a:uLnTx/>
                <a:uFillTx/>
                <a:latin typeface="+mj-lt"/>
                <a:ea typeface="+mj-ea"/>
                <a:cs typeface="+mj-cs"/>
              </a:rPr>
              <a:t>MÉTODO DE ANÁLISIS</a:t>
            </a:r>
            <a:endParaRPr lang="es-ES" sz="3200" kern="0" dirty="0" smtClean="0">
              <a:solidFill>
                <a:schemeClr val="tx2"/>
              </a:solidFill>
              <a:latin typeface="+mj-lt"/>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s-ES" sz="2000" kern="0" dirty="0" smtClean="0">
                <a:solidFill>
                  <a:schemeClr val="tx2"/>
                </a:solidFill>
                <a:latin typeface="+mj-lt"/>
                <a:ea typeface="+mj-ea"/>
                <a:cs typeface="+mj-cs"/>
              </a:rPr>
              <a:t>CONCLUSIÓN</a:t>
            </a:r>
            <a:endParaRPr kumimoji="0" lang="es-ES" sz="20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Picture 2"/>
          <p:cNvPicPr>
            <a:picLocks noChangeAspect="1" noChangeArrowheads="1"/>
          </p:cNvPicPr>
          <p:nvPr/>
        </p:nvPicPr>
        <p:blipFill>
          <a:blip r:embed="rId3"/>
          <a:srcRect/>
          <a:stretch>
            <a:fillRect/>
          </a:stretch>
        </p:blipFill>
        <p:spPr bwMode="auto">
          <a:xfrm>
            <a:off x="2786050" y="2428868"/>
            <a:ext cx="5572164" cy="3832940"/>
          </a:xfrm>
          <a:prstGeom prst="rect">
            <a:avLst/>
          </a:prstGeom>
          <a:noFill/>
          <a:ln w="9525">
            <a:noFill/>
            <a:miter lim="800000"/>
            <a:headEnd/>
            <a:tailEnd/>
          </a:ln>
          <a:effectLst/>
        </p:spPr>
      </p:pic>
      <p:sp>
        <p:nvSpPr>
          <p:cNvPr id="6" name="Rectangle 8"/>
          <p:cNvSpPr>
            <a:spLocks noChangeArrowheads="1"/>
          </p:cNvSpPr>
          <p:nvPr/>
        </p:nvSpPr>
        <p:spPr bwMode="auto">
          <a:xfrm>
            <a:off x="785786" y="2000240"/>
            <a:ext cx="4929222" cy="1285884"/>
          </a:xfrm>
          <a:prstGeom prst="rect">
            <a:avLst/>
          </a:prstGeom>
          <a:noFill/>
          <a:ln w="9525">
            <a:noFill/>
            <a:miter lim="800000"/>
            <a:headEnd/>
            <a:tailEnd/>
          </a:ln>
          <a:effectLst/>
        </p:spPr>
        <p:txBody>
          <a:bodyPr/>
          <a:lstStyle/>
          <a:p>
            <a:pPr marL="342900" indent="-342900">
              <a:spcBef>
                <a:spcPct val="20000"/>
              </a:spcBef>
              <a:buClr>
                <a:schemeClr val="folHlink"/>
              </a:buClr>
              <a:buSzPct val="90000"/>
            </a:pPr>
            <a:r>
              <a:rPr lang="es-ES" sz="6600" dirty="0" smtClean="0"/>
              <a:t>¿ DUDAS ?</a:t>
            </a:r>
          </a:p>
        </p:txBody>
      </p:sp>
      <p:sp>
        <p:nvSpPr>
          <p:cNvPr id="8" name="Rectangle 4"/>
          <p:cNvSpPr txBox="1">
            <a:spLocks noChangeArrowheads="1"/>
          </p:cNvSpPr>
          <p:nvPr/>
        </p:nvSpPr>
        <p:spPr bwMode="auto">
          <a:xfrm>
            <a:off x="1643042" y="357166"/>
            <a:ext cx="6335713" cy="503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3200" b="0" i="0" u="none" strike="noStrike" kern="0" cap="none" spc="0" normalizeH="0" baseline="0" noProof="0" dirty="0" smtClean="0">
                <a:ln>
                  <a:noFill/>
                </a:ln>
                <a:solidFill>
                  <a:schemeClr val="tx2"/>
                </a:solidFill>
                <a:effectLst/>
                <a:uLnTx/>
                <a:uFillTx/>
                <a:latin typeface="+mj-lt"/>
                <a:ea typeface="+mj-ea"/>
                <a:cs typeface="+mj-cs"/>
              </a:rPr>
              <a:t>MÉTODO DE ANÁLISIS</a:t>
            </a:r>
            <a:endParaRPr kumimoji="0" lang="es-ES" sz="20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3357554" y="142852"/>
            <a:ext cx="2286016" cy="1285884"/>
          </a:xfrm>
        </p:spPr>
        <p:txBody>
          <a:bodyPr/>
          <a:lstStyle/>
          <a:p>
            <a:r>
              <a:rPr lang="es-ES" sz="4400" dirty="0" smtClean="0"/>
              <a:t>ÍNDICE</a:t>
            </a:r>
            <a:endParaRPr lang="es-ES_tradnl" sz="4400" dirty="0"/>
          </a:p>
        </p:txBody>
      </p:sp>
      <p:sp>
        <p:nvSpPr>
          <p:cNvPr id="6" name="Rectangle 8"/>
          <p:cNvSpPr>
            <a:spLocks noChangeArrowheads="1"/>
          </p:cNvSpPr>
          <p:nvPr/>
        </p:nvSpPr>
        <p:spPr bwMode="auto">
          <a:xfrm>
            <a:off x="928662" y="2000240"/>
            <a:ext cx="7834313" cy="2500330"/>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2800" dirty="0" smtClean="0"/>
              <a:t>INTRODUCCIÓN</a:t>
            </a:r>
          </a:p>
          <a:p>
            <a:pPr marL="342900" indent="-342900">
              <a:spcBef>
                <a:spcPct val="20000"/>
              </a:spcBef>
              <a:buClr>
                <a:schemeClr val="folHlink"/>
              </a:buClr>
              <a:buSzPct val="90000"/>
              <a:buFont typeface="Wingdings" pitchFamily="2" charset="2"/>
              <a:buChar char="n"/>
            </a:pPr>
            <a:r>
              <a:rPr lang="es-ES" sz="2800" dirty="0" smtClean="0"/>
              <a:t>DEFINICIÓN</a:t>
            </a:r>
          </a:p>
          <a:p>
            <a:pPr marL="342900" indent="-342900">
              <a:spcBef>
                <a:spcPct val="20000"/>
              </a:spcBef>
              <a:buClr>
                <a:schemeClr val="folHlink"/>
              </a:buClr>
              <a:buSzPct val="90000"/>
              <a:buFont typeface="Wingdings" pitchFamily="2" charset="2"/>
              <a:buChar char="n"/>
            </a:pPr>
            <a:r>
              <a:rPr lang="es-ES" sz="2800" dirty="0" smtClean="0"/>
              <a:t>EJEMPLO DE APLICACIÓN</a:t>
            </a:r>
          </a:p>
          <a:p>
            <a:pPr marL="342900" indent="-342900">
              <a:spcBef>
                <a:spcPct val="20000"/>
              </a:spcBef>
              <a:buClr>
                <a:schemeClr val="folHlink"/>
              </a:buClr>
              <a:buSzPct val="90000"/>
              <a:buFont typeface="Wingdings" pitchFamily="2" charset="2"/>
              <a:buChar char="n"/>
            </a:pPr>
            <a:r>
              <a:rPr lang="es-ES" sz="2800" dirty="0" smtClean="0"/>
              <a:t>CONCLUSIONES</a:t>
            </a:r>
            <a:endParaRPr lang="es-ES" sz="2800" dirty="0"/>
          </a:p>
          <a:p>
            <a:pPr marL="342900" indent="-342900">
              <a:spcBef>
                <a:spcPct val="20000"/>
              </a:spcBef>
              <a:buClr>
                <a:schemeClr val="folHlink"/>
              </a:buClr>
              <a:buSzPct val="90000"/>
              <a:buFont typeface="Wingdings" pitchFamily="2" charset="2"/>
              <a:buChar char="n"/>
            </a:pPr>
            <a:endParaRPr lang="es-ES"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a:spLocks noChangeArrowheads="1"/>
          </p:cNvSpPr>
          <p:nvPr/>
        </p:nvSpPr>
        <p:spPr bwMode="auto">
          <a:xfrm>
            <a:off x="928662" y="2000240"/>
            <a:ext cx="7834313" cy="4143404"/>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2400" dirty="0" smtClean="0"/>
              <a:t> Los métodos didácticos constituyen recursos necesarios de la enseñanza y son los vehículos de realización ordenada, metódica y adecuada de la misma. </a:t>
            </a:r>
          </a:p>
          <a:p>
            <a:pPr marL="342900" indent="-342900">
              <a:spcBef>
                <a:spcPct val="20000"/>
              </a:spcBef>
              <a:buClr>
                <a:schemeClr val="folHlink"/>
              </a:buClr>
              <a:buSzPct val="90000"/>
              <a:buFont typeface="Wingdings" pitchFamily="2" charset="2"/>
              <a:buChar char="n"/>
            </a:pPr>
            <a:r>
              <a:rPr lang="es-ES" sz="2400" dirty="0" smtClean="0"/>
              <a:t>Los métodos y técnicas tienen por objeto hacer más eficiente la dirección del aprendizaje.</a:t>
            </a:r>
          </a:p>
          <a:p>
            <a:pPr marL="342900" indent="-342900">
              <a:spcBef>
                <a:spcPct val="20000"/>
              </a:spcBef>
              <a:buClr>
                <a:schemeClr val="folHlink"/>
              </a:buClr>
              <a:buSzPct val="90000"/>
              <a:buFont typeface="Wingdings" pitchFamily="2" charset="2"/>
              <a:buChar char="n"/>
            </a:pPr>
            <a:r>
              <a:rPr lang="es-ES" sz="2400" dirty="0" smtClean="0"/>
              <a:t>Gracias a ellos, pueden ser elaborados los conocimientos, adquiridas las habilidades e incorporados con menor esfuerzo los ideales y actitudes que la escuela pretende proporcionar a sus alumno.</a:t>
            </a:r>
          </a:p>
        </p:txBody>
      </p:sp>
      <p:sp>
        <p:nvSpPr>
          <p:cNvPr id="8" name="Rectangle 4"/>
          <p:cNvSpPr txBox="1">
            <a:spLocks noChangeArrowheads="1"/>
          </p:cNvSpPr>
          <p:nvPr/>
        </p:nvSpPr>
        <p:spPr bwMode="auto">
          <a:xfrm>
            <a:off x="1643042" y="357166"/>
            <a:ext cx="6335713" cy="503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3200" b="0" i="0" u="none" strike="noStrike" kern="0" cap="none" spc="0" normalizeH="0" baseline="0" noProof="0" dirty="0" smtClean="0">
                <a:ln>
                  <a:noFill/>
                </a:ln>
                <a:solidFill>
                  <a:schemeClr val="tx2"/>
                </a:solidFill>
                <a:effectLst/>
                <a:uLnTx/>
                <a:uFillTx/>
                <a:latin typeface="+mj-lt"/>
                <a:ea typeface="+mj-ea"/>
                <a:cs typeface="+mj-cs"/>
              </a:rPr>
              <a:t>MÉTODO DE ANÁLISIS</a:t>
            </a:r>
            <a:br>
              <a:rPr kumimoji="0" lang="es-ES" sz="3200" b="0" i="0" u="none" strike="noStrike" kern="0" cap="none" spc="0" normalizeH="0" baseline="0" noProof="0" dirty="0" smtClean="0">
                <a:ln>
                  <a:noFill/>
                </a:ln>
                <a:solidFill>
                  <a:schemeClr val="tx2"/>
                </a:solidFill>
                <a:effectLst/>
                <a:uLnTx/>
                <a:uFillTx/>
                <a:latin typeface="+mj-lt"/>
                <a:ea typeface="+mj-ea"/>
                <a:cs typeface="+mj-cs"/>
              </a:rPr>
            </a:br>
            <a:r>
              <a:rPr kumimoji="0" lang="es-ES" sz="2000" b="0" i="0" u="none" strike="noStrike" kern="0" cap="none" spc="0" normalizeH="0" baseline="0" noProof="0" dirty="0" smtClean="0">
                <a:ln>
                  <a:noFill/>
                </a:ln>
                <a:solidFill>
                  <a:schemeClr val="tx2"/>
                </a:solidFill>
                <a:effectLst/>
                <a:uLnTx/>
                <a:uFillTx/>
                <a:latin typeface="+mj-lt"/>
                <a:ea typeface="+mj-ea"/>
                <a:cs typeface="+mj-cs"/>
              </a:rPr>
              <a:t>INTRODUCCIÓN</a:t>
            </a:r>
            <a:endParaRPr kumimoji="0" lang="es-ES" sz="20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a:spLocks noChangeArrowheads="1"/>
          </p:cNvSpPr>
          <p:nvPr/>
        </p:nvSpPr>
        <p:spPr bwMode="auto">
          <a:xfrm>
            <a:off x="714348" y="1500174"/>
            <a:ext cx="8215370" cy="5072098"/>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2400" b="1" dirty="0" smtClean="0"/>
              <a:t>¿Qué es?</a:t>
            </a:r>
          </a:p>
          <a:p>
            <a:pPr marL="342900" indent="-342900">
              <a:spcBef>
                <a:spcPct val="20000"/>
              </a:spcBef>
              <a:buClr>
                <a:schemeClr val="tx1"/>
              </a:buClr>
              <a:buSzPct val="100000"/>
              <a:buFont typeface="Wingdings" pitchFamily="2" charset="2"/>
              <a:buChar char="Ø"/>
            </a:pPr>
            <a:r>
              <a:rPr lang="es-ES" sz="2400" dirty="0" smtClean="0"/>
              <a:t>Es el método por el cual se distinguen los elementos de un fenómeno y se procede, a revisar ordenadamente, cada uno de ellos por separado. </a:t>
            </a:r>
          </a:p>
          <a:p>
            <a:pPr fontAlgn="auto">
              <a:spcAft>
                <a:spcPts val="0"/>
              </a:spcAft>
              <a:buClr>
                <a:schemeClr val="tx1"/>
              </a:buClr>
              <a:buFont typeface="Arial" pitchFamily="34" charset="0"/>
              <a:buNone/>
              <a:defRPr/>
            </a:pPr>
            <a:r>
              <a:rPr lang="es-ES" sz="2400" dirty="0" smtClean="0"/>
              <a:t> </a:t>
            </a:r>
          </a:p>
          <a:p>
            <a:pPr marL="342900" indent="-342900">
              <a:spcBef>
                <a:spcPct val="20000"/>
              </a:spcBef>
              <a:buClr>
                <a:schemeClr val="folHlink"/>
              </a:buClr>
              <a:buSzPct val="90000"/>
              <a:buFont typeface="Wingdings" pitchFamily="2" charset="2"/>
              <a:buChar char="n"/>
            </a:pPr>
            <a:r>
              <a:rPr lang="es-ES" sz="2400" b="1" dirty="0" smtClean="0"/>
              <a:t>¿En qué consiste?</a:t>
            </a:r>
          </a:p>
          <a:p>
            <a:pPr marL="342900" indent="-342900">
              <a:spcBef>
                <a:spcPct val="20000"/>
              </a:spcBef>
              <a:buClr>
                <a:schemeClr val="tx1"/>
              </a:buClr>
              <a:buSzPct val="100000"/>
              <a:buFont typeface="Wingdings" pitchFamily="2" charset="2"/>
              <a:buChar char="Ø"/>
            </a:pPr>
            <a:r>
              <a:rPr lang="es-ES" sz="2400" dirty="0" smtClean="0"/>
              <a:t>Consiste en la extracción de las partes de un todo, con el objeto de estudiarlas y examinarlas por separado, para ver, por ejemplo, las relaciones entre las mismas. Estas operaciones no existen independientes una de la otra, el análisis de un objeto se realiza a partir de la relación que existe entre los elementos que conforman dicho objeto como un todo.</a:t>
            </a:r>
            <a:endParaRPr lang="es-ES" sz="2400" b="1" dirty="0" smtClean="0"/>
          </a:p>
          <a:p>
            <a:pPr marL="342900" indent="-342900">
              <a:spcBef>
                <a:spcPct val="20000"/>
              </a:spcBef>
              <a:buClr>
                <a:schemeClr val="folHlink"/>
              </a:buClr>
              <a:buSzPct val="90000"/>
            </a:pPr>
            <a:endParaRPr lang="es-ES" sz="2400" dirty="0" smtClean="0"/>
          </a:p>
        </p:txBody>
      </p:sp>
      <p:sp>
        <p:nvSpPr>
          <p:cNvPr id="4" name="Rectangle 4"/>
          <p:cNvSpPr txBox="1">
            <a:spLocks noChangeArrowheads="1"/>
          </p:cNvSpPr>
          <p:nvPr/>
        </p:nvSpPr>
        <p:spPr bwMode="auto">
          <a:xfrm>
            <a:off x="1643042" y="357166"/>
            <a:ext cx="6335713" cy="5032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3200" b="0" i="0" u="none" strike="noStrike" kern="0" cap="none" spc="0" normalizeH="0" baseline="0" noProof="0" dirty="0" smtClean="0">
                <a:ln>
                  <a:noFill/>
                </a:ln>
                <a:solidFill>
                  <a:schemeClr val="tx2"/>
                </a:solidFill>
                <a:effectLst/>
                <a:uLnTx/>
                <a:uFillTx/>
                <a:latin typeface="+mj-lt"/>
                <a:ea typeface="+mj-ea"/>
                <a:cs typeface="+mj-cs"/>
              </a:rPr>
              <a:t>MÉTODO DE ANÁLISIS</a:t>
            </a:r>
            <a:br>
              <a:rPr kumimoji="0" lang="es-ES" sz="3200" b="0" i="0" u="none" strike="noStrike" kern="0" cap="none" spc="0" normalizeH="0" baseline="0" noProof="0" dirty="0" smtClean="0">
                <a:ln>
                  <a:noFill/>
                </a:ln>
                <a:solidFill>
                  <a:schemeClr val="tx2"/>
                </a:solidFill>
                <a:effectLst/>
                <a:uLnTx/>
                <a:uFillTx/>
                <a:latin typeface="+mj-lt"/>
                <a:ea typeface="+mj-ea"/>
                <a:cs typeface="+mj-cs"/>
              </a:rPr>
            </a:br>
            <a:r>
              <a:rPr lang="es-ES" sz="2000" kern="0" dirty="0" smtClean="0">
                <a:solidFill>
                  <a:schemeClr val="tx2"/>
                </a:solidFill>
                <a:latin typeface="+mj-lt"/>
                <a:ea typeface="+mj-ea"/>
                <a:cs typeface="+mj-cs"/>
              </a:rPr>
              <a:t>DEFINICIÓN</a:t>
            </a:r>
            <a:endParaRPr kumimoji="0" lang="es-ES" sz="20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1692275" y="333375"/>
            <a:ext cx="6335713" cy="503238"/>
          </a:xfrm>
        </p:spPr>
        <p:txBody>
          <a:bodyPr/>
          <a:lstStyle/>
          <a:p>
            <a:pPr algn="ctr"/>
            <a:r>
              <a:rPr lang="es-ES" sz="3200" dirty="0"/>
              <a:t>MÉTODO DE ANÁLISIS</a:t>
            </a:r>
            <a:br>
              <a:rPr lang="es-ES" sz="3200" dirty="0"/>
            </a:br>
            <a:r>
              <a:rPr lang="es-ES" sz="2000" dirty="0"/>
              <a:t>EJEMPLO DE APLICACIÓN</a:t>
            </a:r>
          </a:p>
        </p:txBody>
      </p:sp>
      <p:sp>
        <p:nvSpPr>
          <p:cNvPr id="4101" name="Rectangle 5"/>
          <p:cNvSpPr>
            <a:spLocks noGrp="1" noChangeArrowheads="1"/>
          </p:cNvSpPr>
          <p:nvPr>
            <p:ph type="body" sz="half" idx="1"/>
          </p:nvPr>
        </p:nvSpPr>
        <p:spPr>
          <a:xfrm>
            <a:off x="971550" y="2420938"/>
            <a:ext cx="7618413" cy="3349625"/>
          </a:xfrm>
        </p:spPr>
        <p:txBody>
          <a:bodyPr/>
          <a:lstStyle/>
          <a:p>
            <a:pPr>
              <a:lnSpc>
                <a:spcPct val="90000"/>
              </a:lnSpc>
              <a:buFont typeface="Wingdings" pitchFamily="2" charset="2"/>
              <a:buNone/>
            </a:pPr>
            <a:endParaRPr lang="es-ES" sz="1800"/>
          </a:p>
          <a:p>
            <a:pPr lvl="1">
              <a:lnSpc>
                <a:spcPct val="90000"/>
              </a:lnSpc>
            </a:pPr>
            <a:r>
              <a:rPr lang="es-ES" sz="1800">
                <a:solidFill>
                  <a:srgbClr val="000066"/>
                </a:solidFill>
              </a:rPr>
              <a:t>En nuestro caso de aplicación concreto diríamos:</a:t>
            </a:r>
          </a:p>
          <a:p>
            <a:pPr lvl="1">
              <a:lnSpc>
                <a:spcPct val="90000"/>
              </a:lnSpc>
              <a:buFont typeface="Wingdings" pitchFamily="2" charset="2"/>
              <a:buNone/>
            </a:pPr>
            <a:endParaRPr lang="es-ES" sz="1800">
              <a:solidFill>
                <a:srgbClr val="000066"/>
              </a:solidFill>
            </a:endParaRPr>
          </a:p>
          <a:p>
            <a:pPr lvl="2">
              <a:lnSpc>
                <a:spcPct val="90000"/>
              </a:lnSpc>
            </a:pPr>
            <a:r>
              <a:rPr lang="es-ES" sz="1800" i="1">
                <a:solidFill>
                  <a:srgbClr val="000066"/>
                </a:solidFill>
              </a:rPr>
              <a:t>La función de una central hidroeléctrica es utilizar la energía potencial del agua almacenada y convertirla primero en energía mecánica y luego en energía eléctrica.</a:t>
            </a:r>
          </a:p>
          <a:p>
            <a:pPr lvl="2">
              <a:lnSpc>
                <a:spcPct val="90000"/>
              </a:lnSpc>
              <a:buFont typeface="Wingdings" pitchFamily="2" charset="2"/>
              <a:buNone/>
            </a:pPr>
            <a:endParaRPr lang="es-ES" sz="1800" i="1">
              <a:solidFill>
                <a:srgbClr val="000066"/>
              </a:solidFill>
            </a:endParaRPr>
          </a:p>
          <a:p>
            <a:pPr lvl="2">
              <a:lnSpc>
                <a:spcPct val="90000"/>
              </a:lnSpc>
            </a:pPr>
            <a:r>
              <a:rPr lang="es-ES" sz="1800" i="1">
                <a:solidFill>
                  <a:srgbClr val="000066"/>
                </a:solidFill>
              </a:rPr>
              <a:t>Un sistema de captación de agua provoca un desnivel que origina una cierta energía potencial acumulada. El paso del agua por la turbina desarrolla en la misma un movimiento giratorio que acciona el alternador y produce la corriente eléctrica.</a:t>
            </a:r>
          </a:p>
        </p:txBody>
      </p:sp>
      <p:sp>
        <p:nvSpPr>
          <p:cNvPr id="4103" name="Rectangle 7"/>
          <p:cNvSpPr>
            <a:spLocks noChangeArrowheads="1"/>
          </p:cNvSpPr>
          <p:nvPr/>
        </p:nvSpPr>
        <p:spPr bwMode="auto">
          <a:xfrm>
            <a:off x="1403350" y="1125538"/>
            <a:ext cx="7056438" cy="396875"/>
          </a:xfrm>
          <a:prstGeom prst="rect">
            <a:avLst/>
          </a:prstGeom>
          <a:noFill/>
          <a:ln w="9525">
            <a:noFill/>
            <a:miter lim="800000"/>
            <a:headEnd/>
            <a:tailEnd/>
          </a:ln>
          <a:effectLst/>
        </p:spPr>
        <p:txBody>
          <a:bodyPr>
            <a:spAutoFit/>
          </a:bodyPr>
          <a:lstStyle/>
          <a:p>
            <a:pPr algn="ctr"/>
            <a:r>
              <a:rPr lang="es-ES" sz="2000" b="1">
                <a:solidFill>
                  <a:schemeClr val="hlink"/>
                </a:solidFill>
              </a:rPr>
              <a:t>EXPLICACIÓN DE UNA CENTRAL HIDROELÉCTRICA</a:t>
            </a:r>
          </a:p>
        </p:txBody>
      </p:sp>
      <p:sp>
        <p:nvSpPr>
          <p:cNvPr id="4104" name="Rectangle 8"/>
          <p:cNvSpPr>
            <a:spLocks noChangeArrowheads="1"/>
          </p:cNvSpPr>
          <p:nvPr/>
        </p:nvSpPr>
        <p:spPr bwMode="auto">
          <a:xfrm>
            <a:off x="914400" y="1600200"/>
            <a:ext cx="7834313" cy="1108075"/>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2000" dirty="0"/>
              <a:t>En primer lugar definiríamos qué es lo que vamos a</a:t>
            </a:r>
            <a:r>
              <a:rPr lang="es-ES" sz="2800" dirty="0"/>
              <a:t> </a:t>
            </a:r>
            <a:r>
              <a:rPr lang="es-ES" sz="2000" dirty="0"/>
              <a:t>explicar. Es decir, definición, función, finalidad, etc. </a:t>
            </a:r>
          </a:p>
          <a:p>
            <a:pPr marL="342900" indent="-342900">
              <a:spcBef>
                <a:spcPct val="20000"/>
              </a:spcBef>
              <a:buClr>
                <a:schemeClr val="folHlink"/>
              </a:buClr>
              <a:buSzPct val="90000"/>
              <a:buFont typeface="Wingdings" pitchFamily="2" charset="2"/>
              <a:buChar char="n"/>
            </a:pPr>
            <a:endParaRPr lang="es-ES" sz="1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03"/>
                                        </p:tgtEl>
                                        <p:attrNameLst>
                                          <p:attrName>style.visibility</p:attrName>
                                        </p:attrNameLst>
                                      </p:cBhvr>
                                      <p:to>
                                        <p:strVal val="visible"/>
                                      </p:to>
                                    </p:set>
                                    <p:animEffect transition="in" filter="box(in)">
                                      <p:cBhvr>
                                        <p:cTn id="7" dur="500"/>
                                        <p:tgtEl>
                                          <p:spTgt spid="4103"/>
                                        </p:tgtEl>
                                      </p:cBhvr>
                                    </p:animEffect>
                                  </p:childTnLst>
                                </p:cTn>
                              </p:par>
                              <p:par>
                                <p:cTn id="8" presetID="4" presetClass="entr" presetSubtype="16" fill="hold" grpId="1" nodeType="withEffect">
                                  <p:stCondLst>
                                    <p:cond delay="0"/>
                                  </p:stCondLst>
                                  <p:childTnLst>
                                    <p:set>
                                      <p:cBhvr>
                                        <p:cTn id="9" dur="1" fill="hold">
                                          <p:stCondLst>
                                            <p:cond delay="0"/>
                                          </p:stCondLst>
                                        </p:cTn>
                                        <p:tgtEl>
                                          <p:spTgt spid="4103"/>
                                        </p:tgtEl>
                                        <p:attrNameLst>
                                          <p:attrName>style.visibility</p:attrName>
                                        </p:attrNameLst>
                                      </p:cBhvr>
                                      <p:to>
                                        <p:strVal val="visible"/>
                                      </p:to>
                                    </p:set>
                                    <p:animEffect transition="in" filter="box(in)">
                                      <p:cBhvr>
                                        <p:cTn id="10" dur="500"/>
                                        <p:tgtEl>
                                          <p:spTgt spid="4103"/>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4104"/>
                                        </p:tgtEl>
                                        <p:attrNameLst>
                                          <p:attrName>style.visibility</p:attrName>
                                        </p:attrNameLst>
                                      </p:cBhvr>
                                      <p:to>
                                        <p:strVal val="visible"/>
                                      </p:to>
                                    </p:set>
                                    <p:animEffect transition="in" filter="checkerboard(across)">
                                      <p:cBhvr>
                                        <p:cTn id="15" dur="500"/>
                                        <p:tgtEl>
                                          <p:spTgt spid="4104"/>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4101">
                                            <p:txEl>
                                              <p:pRg st="1" end="1"/>
                                            </p:txEl>
                                          </p:spTgt>
                                        </p:tgtEl>
                                        <p:attrNameLst>
                                          <p:attrName>style.visibility</p:attrName>
                                        </p:attrNameLst>
                                      </p:cBhvr>
                                      <p:to>
                                        <p:strVal val="visible"/>
                                      </p:to>
                                    </p:set>
                                    <p:animEffect transition="in" filter="box(in)">
                                      <p:cBhvr>
                                        <p:cTn id="20" dur="500"/>
                                        <p:tgtEl>
                                          <p:spTgt spid="4101">
                                            <p:txEl>
                                              <p:pRg st="1" end="1"/>
                                            </p:txEl>
                                          </p:spTgt>
                                        </p:tgtEl>
                                      </p:cBhvr>
                                    </p:animEffect>
                                  </p:childTnLst>
                                </p:cTn>
                              </p:par>
                              <p:par>
                                <p:cTn id="21" presetID="4" presetClass="entr" presetSubtype="16" fill="hold" grpId="0" nodeType="withEffect">
                                  <p:stCondLst>
                                    <p:cond delay="0"/>
                                  </p:stCondLst>
                                  <p:childTnLst>
                                    <p:set>
                                      <p:cBhvr>
                                        <p:cTn id="22" dur="1" fill="hold">
                                          <p:stCondLst>
                                            <p:cond delay="0"/>
                                          </p:stCondLst>
                                        </p:cTn>
                                        <p:tgtEl>
                                          <p:spTgt spid="4101">
                                            <p:txEl>
                                              <p:pRg st="3" end="3"/>
                                            </p:txEl>
                                          </p:spTgt>
                                        </p:tgtEl>
                                        <p:attrNameLst>
                                          <p:attrName>style.visibility</p:attrName>
                                        </p:attrNameLst>
                                      </p:cBhvr>
                                      <p:to>
                                        <p:strVal val="visible"/>
                                      </p:to>
                                    </p:set>
                                    <p:animEffect transition="in" filter="box(in)">
                                      <p:cBhvr>
                                        <p:cTn id="23" dur="500"/>
                                        <p:tgtEl>
                                          <p:spTgt spid="4101">
                                            <p:txEl>
                                              <p:pRg st="3" end="3"/>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4101">
                                            <p:txEl>
                                              <p:pRg st="5" end="5"/>
                                            </p:txEl>
                                          </p:spTgt>
                                        </p:tgtEl>
                                        <p:attrNameLst>
                                          <p:attrName>style.visibility</p:attrName>
                                        </p:attrNameLst>
                                      </p:cBhvr>
                                      <p:to>
                                        <p:strVal val="visible"/>
                                      </p:to>
                                    </p:set>
                                    <p:animEffect transition="in" filter="box(in)">
                                      <p:cBhvr>
                                        <p:cTn id="26" dur="500"/>
                                        <p:tgtEl>
                                          <p:spTgt spid="410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build="p"/>
      <p:bldP spid="4103" grpId="0"/>
      <p:bldP spid="4103" grpId="1"/>
      <p:bldP spid="410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title"/>
          </p:nvPr>
        </p:nvSpPr>
        <p:spPr>
          <a:xfrm>
            <a:off x="914400" y="260350"/>
            <a:ext cx="7772400" cy="865188"/>
          </a:xfrm>
          <a:noFill/>
          <a:ln/>
        </p:spPr>
        <p:txBody>
          <a:bodyPr/>
          <a:lstStyle/>
          <a:p>
            <a:pPr algn="ctr"/>
            <a:r>
              <a:rPr lang="es-ES" sz="3200"/>
              <a:t>MÉTODO DE ANÁLISIS</a:t>
            </a:r>
            <a:br>
              <a:rPr lang="es-ES" sz="3200"/>
            </a:br>
            <a:r>
              <a:rPr lang="es-ES" sz="2000"/>
              <a:t>EJEMPLO DE APLICACIÓN</a:t>
            </a:r>
          </a:p>
        </p:txBody>
      </p:sp>
      <p:sp>
        <p:nvSpPr>
          <p:cNvPr id="192515" name="Rectangle 3"/>
          <p:cNvSpPr>
            <a:spLocks noGrp="1" noChangeArrowheads="1"/>
          </p:cNvSpPr>
          <p:nvPr>
            <p:ph type="body" sz="half" idx="1"/>
          </p:nvPr>
        </p:nvSpPr>
        <p:spPr>
          <a:xfrm>
            <a:off x="914400" y="1600200"/>
            <a:ext cx="7834313" cy="1108075"/>
          </a:xfrm>
        </p:spPr>
        <p:txBody>
          <a:bodyPr/>
          <a:lstStyle/>
          <a:p>
            <a:r>
              <a:rPr lang="es-ES" sz="1600" dirty="0"/>
              <a:t>En segundo lugar explicaríamos, si la hubiese, la tipología acerca de lo que estamos explicando, ayudándonos por ejemplo de un esquema gráfico. Así como explicar y señalar las diferentes partes que conforman dichos esquemas.</a:t>
            </a:r>
          </a:p>
        </p:txBody>
      </p:sp>
      <p:sp>
        <p:nvSpPr>
          <p:cNvPr id="192517" name="Rectangle 5"/>
          <p:cNvSpPr>
            <a:spLocks noChangeArrowheads="1"/>
          </p:cNvSpPr>
          <p:nvPr/>
        </p:nvSpPr>
        <p:spPr bwMode="auto">
          <a:xfrm>
            <a:off x="1403350" y="1125538"/>
            <a:ext cx="7056438" cy="396875"/>
          </a:xfrm>
          <a:prstGeom prst="rect">
            <a:avLst/>
          </a:prstGeom>
          <a:noFill/>
          <a:ln w="9525">
            <a:noFill/>
            <a:miter lim="800000"/>
            <a:headEnd/>
            <a:tailEnd/>
          </a:ln>
          <a:effectLst/>
        </p:spPr>
        <p:txBody>
          <a:bodyPr>
            <a:spAutoFit/>
          </a:bodyPr>
          <a:lstStyle/>
          <a:p>
            <a:pPr algn="ctr"/>
            <a:r>
              <a:rPr lang="es-ES" sz="2000" b="1">
                <a:solidFill>
                  <a:schemeClr val="hlink"/>
                </a:solidFill>
              </a:rPr>
              <a:t>EXPLICACIÓN DE UNA CENTRAL HIDROELÉCTRICA</a:t>
            </a:r>
          </a:p>
        </p:txBody>
      </p:sp>
      <p:sp>
        <p:nvSpPr>
          <p:cNvPr id="192518" name="Rectangle 6"/>
          <p:cNvSpPr>
            <a:spLocks noChangeArrowheads="1"/>
          </p:cNvSpPr>
          <p:nvPr/>
        </p:nvSpPr>
        <p:spPr bwMode="auto">
          <a:xfrm>
            <a:off x="1042988" y="31416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192519" name="Rectangle 7"/>
          <p:cNvSpPr>
            <a:spLocks noChangeArrowheads="1"/>
          </p:cNvSpPr>
          <p:nvPr/>
        </p:nvSpPr>
        <p:spPr bwMode="auto">
          <a:xfrm>
            <a:off x="1258888" y="33575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192520" name="Rectangle 8"/>
          <p:cNvSpPr>
            <a:spLocks noChangeArrowheads="1"/>
          </p:cNvSpPr>
          <p:nvPr/>
        </p:nvSpPr>
        <p:spPr bwMode="auto">
          <a:xfrm>
            <a:off x="1474788" y="35734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graphicFrame>
        <p:nvGraphicFramePr>
          <p:cNvPr id="192530" name="Object 18"/>
          <p:cNvGraphicFramePr>
            <a:graphicFrameLocks noChangeAspect="1"/>
          </p:cNvGraphicFramePr>
          <p:nvPr>
            <p:ph sz="quarter" idx="2"/>
          </p:nvPr>
        </p:nvGraphicFramePr>
        <p:xfrm>
          <a:off x="4859338" y="4005263"/>
          <a:ext cx="3810000" cy="1409700"/>
        </p:xfrm>
        <a:graphic>
          <a:graphicData uri="http://schemas.openxmlformats.org/presentationml/2006/ole">
            <p:oleObj spid="_x0000_s192530" name="Imagen de mapa de bits" r:id="rId4" imgW="5638095" imgH="2085714" progId="PBrush">
              <p:embed/>
            </p:oleObj>
          </a:graphicData>
        </a:graphic>
      </p:graphicFrame>
      <p:sp>
        <p:nvSpPr>
          <p:cNvPr id="192534" name="Rectangle 22"/>
          <p:cNvSpPr>
            <a:spLocks noChangeArrowheads="1"/>
          </p:cNvSpPr>
          <p:nvPr/>
        </p:nvSpPr>
        <p:spPr bwMode="auto">
          <a:xfrm>
            <a:off x="1258888" y="3357563"/>
            <a:ext cx="3046412" cy="2376487"/>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1600" b="1" u="sng">
                <a:solidFill>
                  <a:srgbClr val="000066"/>
                </a:solidFill>
              </a:rPr>
              <a:t>CENTRALES DE DERIVACIÓN</a:t>
            </a:r>
          </a:p>
          <a:p>
            <a:pPr marL="742950" lvl="1" indent="-285750">
              <a:spcBef>
                <a:spcPct val="20000"/>
              </a:spcBef>
              <a:buClr>
                <a:schemeClr val="accent1"/>
              </a:buClr>
              <a:buSzPct val="75000"/>
              <a:buFont typeface="Wingdings" pitchFamily="2" charset="2"/>
              <a:buChar char="n"/>
            </a:pPr>
            <a:r>
              <a:rPr lang="es-ES" sz="1500">
                <a:solidFill>
                  <a:srgbClr val="000066"/>
                </a:solidFill>
              </a:rPr>
              <a:t>Partes:</a:t>
            </a:r>
          </a:p>
          <a:p>
            <a:pPr marL="1143000" lvl="2" indent="-228600">
              <a:spcBef>
                <a:spcPct val="20000"/>
              </a:spcBef>
              <a:buClr>
                <a:schemeClr val="folHlink"/>
              </a:buClr>
              <a:buSzPct val="55000"/>
              <a:buFont typeface="Wingdings" pitchFamily="2" charset="2"/>
              <a:buChar char="n"/>
            </a:pPr>
            <a:r>
              <a:rPr lang="es-ES" sz="1400">
                <a:solidFill>
                  <a:srgbClr val="000066"/>
                </a:solidFill>
              </a:rPr>
              <a:t>Presa de derivación</a:t>
            </a:r>
          </a:p>
          <a:p>
            <a:pPr marL="1143000" lvl="2" indent="-228600">
              <a:spcBef>
                <a:spcPct val="20000"/>
              </a:spcBef>
              <a:buClr>
                <a:schemeClr val="folHlink"/>
              </a:buClr>
              <a:buSzPct val="55000"/>
              <a:buFont typeface="Wingdings" pitchFamily="2" charset="2"/>
              <a:buChar char="n"/>
            </a:pPr>
            <a:r>
              <a:rPr lang="es-ES" sz="1400">
                <a:solidFill>
                  <a:srgbClr val="000066"/>
                </a:solidFill>
              </a:rPr>
              <a:t>Canal de derivación</a:t>
            </a:r>
          </a:p>
          <a:p>
            <a:pPr marL="1143000" lvl="2" indent="-228600">
              <a:spcBef>
                <a:spcPct val="20000"/>
              </a:spcBef>
              <a:buClr>
                <a:schemeClr val="folHlink"/>
              </a:buClr>
              <a:buSzPct val="55000"/>
              <a:buFont typeface="Wingdings" pitchFamily="2" charset="2"/>
              <a:buChar char="n"/>
            </a:pPr>
            <a:r>
              <a:rPr lang="es-ES" sz="1400">
                <a:solidFill>
                  <a:srgbClr val="000066"/>
                </a:solidFill>
              </a:rPr>
              <a:t>Chimenea de equilibrio</a:t>
            </a:r>
          </a:p>
          <a:p>
            <a:pPr marL="1143000" lvl="2" indent="-228600">
              <a:spcBef>
                <a:spcPct val="20000"/>
              </a:spcBef>
              <a:buClr>
                <a:schemeClr val="folHlink"/>
              </a:buClr>
              <a:buSzPct val="55000"/>
              <a:buFont typeface="Wingdings" pitchFamily="2" charset="2"/>
              <a:buChar char="n"/>
            </a:pPr>
            <a:r>
              <a:rPr lang="es-ES" sz="1400">
                <a:solidFill>
                  <a:srgbClr val="000066"/>
                </a:solidFill>
              </a:rPr>
              <a:t>Tubería forzada</a:t>
            </a:r>
          </a:p>
          <a:p>
            <a:pPr marL="1143000" lvl="2" indent="-228600">
              <a:spcBef>
                <a:spcPct val="20000"/>
              </a:spcBef>
              <a:buClr>
                <a:schemeClr val="folHlink"/>
              </a:buClr>
              <a:buSzPct val="55000"/>
              <a:buFont typeface="Wingdings" pitchFamily="2" charset="2"/>
              <a:buChar char="n"/>
            </a:pPr>
            <a:r>
              <a:rPr lang="es-ES" sz="1400">
                <a:solidFill>
                  <a:srgbClr val="000066"/>
                </a:solidFill>
              </a:rPr>
              <a:t>Central</a:t>
            </a:r>
          </a:p>
          <a:p>
            <a:pPr marL="1143000" lvl="2" indent="-228600">
              <a:spcBef>
                <a:spcPct val="20000"/>
              </a:spcBef>
              <a:buClr>
                <a:schemeClr val="folHlink"/>
              </a:buClr>
              <a:buSzPct val="55000"/>
              <a:buFont typeface="Wingdings" pitchFamily="2" charset="2"/>
              <a:buChar char="n"/>
            </a:pPr>
            <a:r>
              <a:rPr lang="es-ES" sz="1400">
                <a:solidFill>
                  <a:srgbClr val="000066"/>
                </a:solidFill>
              </a:rPr>
              <a:t>Canal de fugas</a:t>
            </a:r>
          </a:p>
        </p:txBody>
      </p:sp>
      <p:sp>
        <p:nvSpPr>
          <p:cNvPr id="192535" name="Rectangle 23"/>
          <p:cNvSpPr>
            <a:spLocks noChangeArrowheads="1"/>
          </p:cNvSpPr>
          <p:nvPr/>
        </p:nvSpPr>
        <p:spPr bwMode="auto">
          <a:xfrm>
            <a:off x="1116013" y="2565400"/>
            <a:ext cx="7056437" cy="946150"/>
          </a:xfrm>
          <a:prstGeom prst="rect">
            <a:avLst/>
          </a:prstGeom>
          <a:noFill/>
          <a:ln w="9525">
            <a:noFill/>
            <a:miter lim="800000"/>
            <a:headEnd/>
            <a:tailEnd/>
          </a:ln>
          <a:effectLst/>
        </p:spPr>
        <p:txBody>
          <a:bodyPr>
            <a:spAutoFit/>
          </a:bodyPr>
          <a:lstStyle/>
          <a:p>
            <a:pPr lvl="1">
              <a:spcBef>
                <a:spcPct val="20000"/>
              </a:spcBef>
              <a:buClr>
                <a:schemeClr val="accent1"/>
              </a:buClr>
              <a:buSzPct val="75000"/>
              <a:buFont typeface="Wingdings" pitchFamily="2" charset="2"/>
              <a:buChar char="n"/>
            </a:pPr>
            <a:r>
              <a:rPr lang="es-ES">
                <a:solidFill>
                  <a:srgbClr val="000066"/>
                </a:solidFill>
              </a:rPr>
              <a:t>En nuestro caso, la clasificación de centrales en función del aprovechamiento hidráulico:</a:t>
            </a:r>
          </a:p>
          <a:p>
            <a:pPr algn="ctr"/>
            <a:endParaRPr lang="es-ES" sz="2000" b="1">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92515">
                                            <p:txEl>
                                              <p:pRg st="0" end="0"/>
                                            </p:txEl>
                                          </p:spTgt>
                                        </p:tgtEl>
                                        <p:attrNameLst>
                                          <p:attrName>style.visibility</p:attrName>
                                        </p:attrNameLst>
                                      </p:cBhvr>
                                      <p:to>
                                        <p:strVal val="visible"/>
                                      </p:to>
                                    </p:set>
                                    <p:animEffect transition="in" filter="box(in)">
                                      <p:cBhvr>
                                        <p:cTn id="7" dur="500"/>
                                        <p:tgtEl>
                                          <p:spTgt spid="1925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92535"/>
                                        </p:tgtEl>
                                        <p:attrNameLst>
                                          <p:attrName>style.visibility</p:attrName>
                                        </p:attrNameLst>
                                      </p:cBhvr>
                                      <p:to>
                                        <p:strVal val="visible"/>
                                      </p:to>
                                    </p:set>
                                    <p:animEffect transition="in" filter="checkerboard(across)">
                                      <p:cBhvr>
                                        <p:cTn id="12" dur="500"/>
                                        <p:tgtEl>
                                          <p:spTgt spid="19253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92534"/>
                                        </p:tgtEl>
                                        <p:attrNameLst>
                                          <p:attrName>style.visibility</p:attrName>
                                        </p:attrNameLst>
                                      </p:cBhvr>
                                      <p:to>
                                        <p:strVal val="visible"/>
                                      </p:to>
                                    </p:set>
                                    <p:animEffect transition="in" filter="blinds(horizontal)">
                                      <p:cBhvr>
                                        <p:cTn id="17" dur="500"/>
                                        <p:tgtEl>
                                          <p:spTgt spid="19253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92530"/>
                                        </p:tgtEl>
                                        <p:attrNameLst>
                                          <p:attrName>style.visibility</p:attrName>
                                        </p:attrNameLst>
                                      </p:cBhvr>
                                      <p:to>
                                        <p:strVal val="visible"/>
                                      </p:to>
                                    </p:set>
                                    <p:anim calcmode="lin" valueType="num">
                                      <p:cBhvr additive="base">
                                        <p:cTn id="22" dur="500" fill="hold"/>
                                        <p:tgtEl>
                                          <p:spTgt spid="192530"/>
                                        </p:tgtEl>
                                        <p:attrNameLst>
                                          <p:attrName>ppt_x</p:attrName>
                                        </p:attrNameLst>
                                      </p:cBhvr>
                                      <p:tavLst>
                                        <p:tav tm="0">
                                          <p:val>
                                            <p:strVal val="#ppt_x"/>
                                          </p:val>
                                        </p:tav>
                                        <p:tav tm="100000">
                                          <p:val>
                                            <p:strVal val="#ppt_x"/>
                                          </p:val>
                                        </p:tav>
                                      </p:tavLst>
                                    </p:anim>
                                    <p:anim calcmode="lin" valueType="num">
                                      <p:cBhvr additive="base">
                                        <p:cTn id="23" dur="500" fill="hold"/>
                                        <p:tgtEl>
                                          <p:spTgt spid="1925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5" grpId="0" build="p"/>
      <p:bldP spid="192534" grpId="0"/>
      <p:bldP spid="1925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2"/>
          <p:cNvSpPr>
            <a:spLocks noGrp="1" noChangeArrowheads="1"/>
          </p:cNvSpPr>
          <p:nvPr>
            <p:ph type="title"/>
          </p:nvPr>
        </p:nvSpPr>
        <p:spPr>
          <a:xfrm>
            <a:off x="914400" y="0"/>
            <a:ext cx="7772400" cy="1420813"/>
          </a:xfrm>
          <a:noFill/>
          <a:ln/>
        </p:spPr>
        <p:txBody>
          <a:bodyPr/>
          <a:lstStyle/>
          <a:p>
            <a:pPr algn="ctr"/>
            <a:r>
              <a:rPr lang="es-ES" sz="3200"/>
              <a:t>MÉTODO DE ANÁLISIS</a:t>
            </a:r>
            <a:br>
              <a:rPr lang="es-ES" sz="3200"/>
            </a:br>
            <a:r>
              <a:rPr lang="es-ES" sz="2000"/>
              <a:t>EJEMPLO DE APLICACIÓN</a:t>
            </a:r>
          </a:p>
        </p:txBody>
      </p:sp>
      <p:graphicFrame>
        <p:nvGraphicFramePr>
          <p:cNvPr id="200717" name="Object 13"/>
          <p:cNvGraphicFramePr>
            <a:graphicFrameLocks noChangeAspect="1"/>
          </p:cNvGraphicFramePr>
          <p:nvPr>
            <p:ph sz="half" idx="2"/>
          </p:nvPr>
        </p:nvGraphicFramePr>
        <p:xfrm>
          <a:off x="4716463" y="2276475"/>
          <a:ext cx="3808412" cy="1228725"/>
        </p:xfrm>
        <a:graphic>
          <a:graphicData uri="http://schemas.openxmlformats.org/presentationml/2006/ole">
            <p:oleObj spid="_x0000_s200717" name="Imagen de mapa de bits" r:id="rId4" imgW="4458322" imgH="1438095" progId="PBrush">
              <p:embed/>
            </p:oleObj>
          </a:graphicData>
        </a:graphic>
      </p:graphicFrame>
      <p:sp>
        <p:nvSpPr>
          <p:cNvPr id="200708" name="Rectangle 4"/>
          <p:cNvSpPr>
            <a:spLocks noChangeArrowheads="1"/>
          </p:cNvSpPr>
          <p:nvPr/>
        </p:nvSpPr>
        <p:spPr bwMode="auto">
          <a:xfrm>
            <a:off x="1403350" y="1125538"/>
            <a:ext cx="7056438" cy="396875"/>
          </a:xfrm>
          <a:prstGeom prst="rect">
            <a:avLst/>
          </a:prstGeom>
          <a:noFill/>
          <a:ln w="9525">
            <a:noFill/>
            <a:miter lim="800000"/>
            <a:headEnd/>
            <a:tailEnd/>
          </a:ln>
          <a:effectLst/>
        </p:spPr>
        <p:txBody>
          <a:bodyPr>
            <a:spAutoFit/>
          </a:bodyPr>
          <a:lstStyle/>
          <a:p>
            <a:pPr algn="ctr"/>
            <a:r>
              <a:rPr lang="es-ES" sz="2000" b="1">
                <a:solidFill>
                  <a:schemeClr val="hlink"/>
                </a:solidFill>
              </a:rPr>
              <a:t>EXPLICACIÓN DE UNA CENTRAL HIDROELÉCTRICA</a:t>
            </a:r>
          </a:p>
        </p:txBody>
      </p:sp>
      <p:sp>
        <p:nvSpPr>
          <p:cNvPr id="200709" name="Rectangle 5"/>
          <p:cNvSpPr>
            <a:spLocks noChangeArrowheads="1"/>
          </p:cNvSpPr>
          <p:nvPr/>
        </p:nvSpPr>
        <p:spPr bwMode="auto">
          <a:xfrm>
            <a:off x="1042988" y="31416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0710" name="Rectangle 6"/>
          <p:cNvSpPr>
            <a:spLocks noChangeArrowheads="1"/>
          </p:cNvSpPr>
          <p:nvPr/>
        </p:nvSpPr>
        <p:spPr bwMode="auto">
          <a:xfrm>
            <a:off x="1258888" y="33575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0711" name="Rectangle 7"/>
          <p:cNvSpPr>
            <a:spLocks noChangeArrowheads="1"/>
          </p:cNvSpPr>
          <p:nvPr/>
        </p:nvSpPr>
        <p:spPr bwMode="auto">
          <a:xfrm>
            <a:off x="1474788" y="35734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0713" name="Rectangle 9"/>
          <p:cNvSpPr>
            <a:spLocks noChangeArrowheads="1"/>
          </p:cNvSpPr>
          <p:nvPr/>
        </p:nvSpPr>
        <p:spPr bwMode="auto">
          <a:xfrm>
            <a:off x="1258888" y="1628775"/>
            <a:ext cx="3046412" cy="2952750"/>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1600" b="1" u="sng" dirty="0">
                <a:solidFill>
                  <a:srgbClr val="000066"/>
                </a:solidFill>
              </a:rPr>
              <a:t>CENTRALES DE EMBALSE O A PIE DE PRESA</a:t>
            </a:r>
          </a:p>
          <a:p>
            <a:pPr marL="742950" lvl="1" indent="-285750">
              <a:spcBef>
                <a:spcPct val="20000"/>
              </a:spcBef>
              <a:buClr>
                <a:schemeClr val="accent1"/>
              </a:buClr>
              <a:buSzPct val="75000"/>
              <a:buFont typeface="Wingdings" pitchFamily="2" charset="2"/>
              <a:buChar char="n"/>
            </a:pPr>
            <a:r>
              <a:rPr lang="es-ES" sz="1500" dirty="0">
                <a:solidFill>
                  <a:srgbClr val="000066"/>
                </a:solidFill>
              </a:rPr>
              <a:t>En la que se distinguen:</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Curva de remanso</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Zona útil</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Zona muerta</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Central </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Presa</a:t>
            </a:r>
          </a:p>
        </p:txBody>
      </p:sp>
      <p:sp>
        <p:nvSpPr>
          <p:cNvPr id="200718" name="Rectangle 14"/>
          <p:cNvSpPr>
            <a:spLocks noChangeArrowheads="1"/>
          </p:cNvSpPr>
          <p:nvPr/>
        </p:nvSpPr>
        <p:spPr bwMode="auto">
          <a:xfrm>
            <a:off x="1403350" y="4149725"/>
            <a:ext cx="3046413" cy="2952750"/>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r>
              <a:rPr lang="es-ES" sz="1600" b="1" u="sng" dirty="0">
                <a:solidFill>
                  <a:srgbClr val="000066"/>
                </a:solidFill>
              </a:rPr>
              <a:t>CENTRALES DE EMBALSE-DERIVACIÓN</a:t>
            </a:r>
          </a:p>
          <a:p>
            <a:pPr marL="742950" lvl="1" indent="-285750">
              <a:spcBef>
                <a:spcPct val="20000"/>
              </a:spcBef>
              <a:buClr>
                <a:schemeClr val="accent1"/>
              </a:buClr>
              <a:buSzPct val="75000"/>
              <a:buFont typeface="Wingdings" pitchFamily="2" charset="2"/>
              <a:buChar char="n"/>
            </a:pPr>
            <a:r>
              <a:rPr lang="es-ES" sz="1500" dirty="0">
                <a:solidFill>
                  <a:srgbClr val="000066"/>
                </a:solidFill>
              </a:rPr>
              <a:t>En la que se distinguen:</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Chimenea</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Túnel</a:t>
            </a:r>
          </a:p>
          <a:p>
            <a:pPr marL="1143000" lvl="2" indent="-228600">
              <a:spcBef>
                <a:spcPct val="20000"/>
              </a:spcBef>
              <a:buClr>
                <a:schemeClr val="folHlink"/>
              </a:buClr>
              <a:buSzPct val="55000"/>
              <a:buFont typeface="Wingdings" pitchFamily="2" charset="2"/>
              <a:buChar char="n"/>
            </a:pPr>
            <a:r>
              <a:rPr lang="es-ES" sz="1400" dirty="0">
                <a:solidFill>
                  <a:srgbClr val="000066"/>
                </a:solidFill>
              </a:rPr>
              <a:t>etc.</a:t>
            </a:r>
          </a:p>
          <a:p>
            <a:pPr marL="1143000" lvl="2" indent="-228600">
              <a:spcBef>
                <a:spcPct val="20000"/>
              </a:spcBef>
              <a:buClr>
                <a:schemeClr val="folHlink"/>
              </a:buClr>
              <a:buSzPct val="55000"/>
              <a:buFont typeface="Wingdings" pitchFamily="2" charset="2"/>
              <a:buNone/>
            </a:pPr>
            <a:endParaRPr lang="es-ES" sz="1400" dirty="0">
              <a:solidFill>
                <a:srgbClr val="000066"/>
              </a:solidFill>
            </a:endParaRPr>
          </a:p>
        </p:txBody>
      </p:sp>
      <p:graphicFrame>
        <p:nvGraphicFramePr>
          <p:cNvPr id="200719" name="Object 15"/>
          <p:cNvGraphicFramePr>
            <a:graphicFrameLocks noChangeAspect="1"/>
          </p:cNvGraphicFramePr>
          <p:nvPr>
            <p:ph sz="half" idx="1"/>
          </p:nvPr>
        </p:nvGraphicFramePr>
        <p:xfrm>
          <a:off x="5003800" y="4149725"/>
          <a:ext cx="3448050" cy="1619250"/>
        </p:xfrm>
        <a:graphic>
          <a:graphicData uri="http://schemas.openxmlformats.org/presentationml/2006/ole">
            <p:oleObj spid="_x0000_s200719" name="Imagen de mapa de bits" r:id="rId5" imgW="3448531" imgH="1619476"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0713"/>
                                        </p:tgtEl>
                                        <p:attrNameLst>
                                          <p:attrName>style.visibility</p:attrName>
                                        </p:attrNameLst>
                                      </p:cBhvr>
                                      <p:to>
                                        <p:strVal val="visible"/>
                                      </p:to>
                                    </p:set>
                                    <p:animEffect transition="in" filter="box(in)">
                                      <p:cBhvr>
                                        <p:cTn id="7" dur="500"/>
                                        <p:tgtEl>
                                          <p:spTgt spid="20071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0717"/>
                                        </p:tgtEl>
                                        <p:attrNameLst>
                                          <p:attrName>style.visibility</p:attrName>
                                        </p:attrNameLst>
                                      </p:cBhvr>
                                      <p:to>
                                        <p:strVal val="visible"/>
                                      </p:to>
                                    </p:set>
                                    <p:anim calcmode="lin" valueType="num">
                                      <p:cBhvr additive="base">
                                        <p:cTn id="12" dur="500" fill="hold"/>
                                        <p:tgtEl>
                                          <p:spTgt spid="200717"/>
                                        </p:tgtEl>
                                        <p:attrNameLst>
                                          <p:attrName>ppt_x</p:attrName>
                                        </p:attrNameLst>
                                      </p:cBhvr>
                                      <p:tavLst>
                                        <p:tav tm="0">
                                          <p:val>
                                            <p:strVal val="#ppt_x"/>
                                          </p:val>
                                        </p:tav>
                                        <p:tav tm="100000">
                                          <p:val>
                                            <p:strVal val="#ppt_x"/>
                                          </p:val>
                                        </p:tav>
                                      </p:tavLst>
                                    </p:anim>
                                    <p:anim calcmode="lin" valueType="num">
                                      <p:cBhvr additive="base">
                                        <p:cTn id="13" dur="500" fill="hold"/>
                                        <p:tgtEl>
                                          <p:spTgt spid="20071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200718"/>
                                        </p:tgtEl>
                                        <p:attrNameLst>
                                          <p:attrName>style.visibility</p:attrName>
                                        </p:attrNameLst>
                                      </p:cBhvr>
                                      <p:to>
                                        <p:strVal val="visible"/>
                                      </p:to>
                                    </p:set>
                                    <p:animEffect transition="in" filter="checkerboard(across)">
                                      <p:cBhvr>
                                        <p:cTn id="18" dur="500"/>
                                        <p:tgtEl>
                                          <p:spTgt spid="20071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0719"/>
                                        </p:tgtEl>
                                        <p:attrNameLst>
                                          <p:attrName>style.visibility</p:attrName>
                                        </p:attrNameLst>
                                      </p:cBhvr>
                                      <p:to>
                                        <p:strVal val="visible"/>
                                      </p:to>
                                    </p:set>
                                    <p:anim calcmode="lin" valueType="num">
                                      <p:cBhvr additive="base">
                                        <p:cTn id="23" dur="500" fill="hold"/>
                                        <p:tgtEl>
                                          <p:spTgt spid="200719"/>
                                        </p:tgtEl>
                                        <p:attrNameLst>
                                          <p:attrName>ppt_x</p:attrName>
                                        </p:attrNameLst>
                                      </p:cBhvr>
                                      <p:tavLst>
                                        <p:tav tm="0">
                                          <p:val>
                                            <p:strVal val="#ppt_x"/>
                                          </p:val>
                                        </p:tav>
                                        <p:tav tm="100000">
                                          <p:val>
                                            <p:strVal val="#ppt_x"/>
                                          </p:val>
                                        </p:tav>
                                      </p:tavLst>
                                    </p:anim>
                                    <p:anim calcmode="lin" valueType="num">
                                      <p:cBhvr additive="base">
                                        <p:cTn id="24" dur="500" fill="hold"/>
                                        <p:tgtEl>
                                          <p:spTgt spid="2007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3" grpId="0"/>
      <p:bldP spid="2007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971550" y="0"/>
            <a:ext cx="7772400" cy="1143000"/>
          </a:xfrm>
          <a:noFill/>
          <a:ln/>
        </p:spPr>
        <p:txBody>
          <a:bodyPr/>
          <a:lstStyle/>
          <a:p>
            <a:pPr algn="ctr"/>
            <a:r>
              <a:rPr lang="es-ES" sz="3200"/>
              <a:t>MÉTODO DE ANÁLISIS</a:t>
            </a:r>
            <a:br>
              <a:rPr lang="es-ES" sz="3200"/>
            </a:br>
            <a:r>
              <a:rPr lang="es-ES" sz="2000"/>
              <a:t>EJEMPLO DE APLICACIÓN</a:t>
            </a:r>
          </a:p>
        </p:txBody>
      </p:sp>
      <p:graphicFrame>
        <p:nvGraphicFramePr>
          <p:cNvPr id="203791" name="Object 15"/>
          <p:cNvGraphicFramePr>
            <a:graphicFrameLocks noGrp="1" noChangeAspect="1"/>
          </p:cNvGraphicFramePr>
          <p:nvPr>
            <p:ph sz="half" idx="1"/>
          </p:nvPr>
        </p:nvGraphicFramePr>
        <p:xfrm>
          <a:off x="3924300" y="3357563"/>
          <a:ext cx="2162175" cy="3086100"/>
        </p:xfrm>
        <a:graphic>
          <a:graphicData uri="http://schemas.openxmlformats.org/presentationml/2006/ole">
            <p:oleObj spid="_x0000_s203791" name="Imagen de mapa de bits" r:id="rId4" imgW="2161905" imgH="3086531" progId="PBrush">
              <p:embed/>
            </p:oleObj>
          </a:graphicData>
        </a:graphic>
      </p:graphicFrame>
      <p:sp>
        <p:nvSpPr>
          <p:cNvPr id="203779" name="Rectangle 3"/>
          <p:cNvSpPr>
            <a:spLocks noGrp="1" noChangeArrowheads="1"/>
          </p:cNvSpPr>
          <p:nvPr>
            <p:ph type="body" sz="half" idx="4294967295"/>
          </p:nvPr>
        </p:nvSpPr>
        <p:spPr>
          <a:xfrm>
            <a:off x="1309688" y="1628775"/>
            <a:ext cx="7834312" cy="1108075"/>
          </a:xfrm>
        </p:spPr>
        <p:txBody>
          <a:bodyPr/>
          <a:lstStyle/>
          <a:p>
            <a:r>
              <a:rPr lang="es-ES" sz="1800"/>
              <a:t>En tercer lugar definiríamos los distintos elementos o partes que componen lo que estamos explicando</a:t>
            </a:r>
          </a:p>
        </p:txBody>
      </p:sp>
      <p:sp>
        <p:nvSpPr>
          <p:cNvPr id="203780" name="Rectangle 4"/>
          <p:cNvSpPr>
            <a:spLocks noChangeArrowheads="1"/>
          </p:cNvSpPr>
          <p:nvPr/>
        </p:nvSpPr>
        <p:spPr bwMode="auto">
          <a:xfrm>
            <a:off x="1403350" y="1125538"/>
            <a:ext cx="7056438" cy="396875"/>
          </a:xfrm>
          <a:prstGeom prst="rect">
            <a:avLst/>
          </a:prstGeom>
          <a:noFill/>
          <a:ln w="9525">
            <a:noFill/>
            <a:miter lim="800000"/>
            <a:headEnd/>
            <a:tailEnd/>
          </a:ln>
          <a:effectLst/>
        </p:spPr>
        <p:txBody>
          <a:bodyPr>
            <a:spAutoFit/>
          </a:bodyPr>
          <a:lstStyle/>
          <a:p>
            <a:pPr algn="ctr"/>
            <a:r>
              <a:rPr lang="es-ES" sz="2000" b="1">
                <a:solidFill>
                  <a:schemeClr val="hlink"/>
                </a:solidFill>
              </a:rPr>
              <a:t>EXPLICACIÓN DE UNA CENTRAL HIDROELÉCTRICA</a:t>
            </a:r>
          </a:p>
        </p:txBody>
      </p:sp>
      <p:sp>
        <p:nvSpPr>
          <p:cNvPr id="203781" name="Rectangle 5"/>
          <p:cNvSpPr>
            <a:spLocks noChangeArrowheads="1"/>
          </p:cNvSpPr>
          <p:nvPr/>
        </p:nvSpPr>
        <p:spPr bwMode="auto">
          <a:xfrm>
            <a:off x="1042988" y="31416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3782" name="Rectangle 6"/>
          <p:cNvSpPr>
            <a:spLocks noChangeArrowheads="1"/>
          </p:cNvSpPr>
          <p:nvPr/>
        </p:nvSpPr>
        <p:spPr bwMode="auto">
          <a:xfrm>
            <a:off x="1258888" y="33575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3783" name="Rectangle 7"/>
          <p:cNvSpPr>
            <a:spLocks noChangeArrowheads="1"/>
          </p:cNvSpPr>
          <p:nvPr/>
        </p:nvSpPr>
        <p:spPr bwMode="auto">
          <a:xfrm>
            <a:off x="1042988" y="35734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3786" name="Rectangle 10"/>
          <p:cNvSpPr>
            <a:spLocks noChangeArrowheads="1"/>
          </p:cNvSpPr>
          <p:nvPr/>
        </p:nvSpPr>
        <p:spPr bwMode="auto">
          <a:xfrm>
            <a:off x="1116013" y="2565400"/>
            <a:ext cx="7056437" cy="946150"/>
          </a:xfrm>
          <a:prstGeom prst="rect">
            <a:avLst/>
          </a:prstGeom>
          <a:noFill/>
          <a:ln w="9525">
            <a:noFill/>
            <a:miter lim="800000"/>
            <a:headEnd/>
            <a:tailEnd/>
          </a:ln>
          <a:effectLst/>
        </p:spPr>
        <p:txBody>
          <a:bodyPr>
            <a:spAutoFit/>
          </a:bodyPr>
          <a:lstStyle/>
          <a:p>
            <a:pPr lvl="1">
              <a:spcBef>
                <a:spcPct val="20000"/>
              </a:spcBef>
              <a:buClr>
                <a:schemeClr val="accent1"/>
              </a:buClr>
              <a:buSzPct val="75000"/>
              <a:buFont typeface="Wingdings" pitchFamily="2" charset="2"/>
              <a:buChar char="n"/>
            </a:pPr>
            <a:r>
              <a:rPr lang="es-ES">
                <a:solidFill>
                  <a:srgbClr val="000066"/>
                </a:solidFill>
              </a:rPr>
              <a:t>En nuestro caso, los diferentes elementos que conforman una central hidroeléctrica:</a:t>
            </a:r>
          </a:p>
          <a:p>
            <a:pPr algn="ctr"/>
            <a:endParaRPr lang="es-ES" sz="2000" b="1">
              <a:solidFill>
                <a:srgbClr val="000066"/>
              </a:solidFill>
            </a:endParaRPr>
          </a:p>
        </p:txBody>
      </p:sp>
      <p:sp>
        <p:nvSpPr>
          <p:cNvPr id="203790" name="Rectangle 14"/>
          <p:cNvSpPr>
            <a:spLocks noChangeArrowheads="1"/>
          </p:cNvSpPr>
          <p:nvPr/>
        </p:nvSpPr>
        <p:spPr bwMode="auto">
          <a:xfrm>
            <a:off x="1835150" y="3284538"/>
            <a:ext cx="1727200" cy="701675"/>
          </a:xfrm>
          <a:prstGeom prst="rect">
            <a:avLst/>
          </a:prstGeom>
          <a:noFill/>
          <a:ln w="9525">
            <a:noFill/>
            <a:miter lim="800000"/>
            <a:headEnd/>
            <a:tailEnd/>
          </a:ln>
          <a:effectLst/>
        </p:spPr>
        <p:txBody>
          <a:bodyPr>
            <a:spAutoFit/>
          </a:bodyPr>
          <a:lstStyle/>
          <a:p>
            <a:pPr lvl="1">
              <a:spcBef>
                <a:spcPct val="20000"/>
              </a:spcBef>
              <a:buClr>
                <a:schemeClr val="accent1"/>
              </a:buClr>
              <a:buSzPct val="75000"/>
              <a:buFont typeface="Wingdings" pitchFamily="2" charset="2"/>
              <a:buChar char="n"/>
            </a:pPr>
            <a:r>
              <a:rPr lang="es-ES" sz="2000" b="1" u="sng">
                <a:solidFill>
                  <a:srgbClr val="000066"/>
                </a:solidFill>
              </a:rPr>
              <a:t>Presa:</a:t>
            </a:r>
          </a:p>
          <a:p>
            <a:pPr algn="ctr"/>
            <a:endParaRPr lang="es-ES" sz="2000" b="1">
              <a:solidFill>
                <a:srgbClr val="000066"/>
              </a:solidFill>
            </a:endParaRPr>
          </a:p>
        </p:txBody>
      </p:sp>
      <p:graphicFrame>
        <p:nvGraphicFramePr>
          <p:cNvPr id="203793" name="Object 17"/>
          <p:cNvGraphicFramePr>
            <a:graphicFrameLocks noChangeAspect="1"/>
          </p:cNvGraphicFramePr>
          <p:nvPr>
            <p:ph sz="half" idx="2"/>
          </p:nvPr>
        </p:nvGraphicFramePr>
        <p:xfrm>
          <a:off x="6227763" y="3429000"/>
          <a:ext cx="2287587" cy="3024188"/>
        </p:xfrm>
        <a:graphic>
          <a:graphicData uri="http://schemas.openxmlformats.org/presentationml/2006/ole">
            <p:oleObj spid="_x0000_s203793" name="Imagen de mapa de bits" r:id="rId5" imgW="1390844" imgH="1838095"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3779">
                                            <p:txEl>
                                              <p:pRg st="0" end="0"/>
                                            </p:txEl>
                                          </p:spTgt>
                                        </p:tgtEl>
                                        <p:attrNameLst>
                                          <p:attrName>style.visibility</p:attrName>
                                        </p:attrNameLst>
                                      </p:cBhvr>
                                      <p:to>
                                        <p:strVal val="visible"/>
                                      </p:to>
                                    </p:set>
                                    <p:animEffect transition="in" filter="box(in)">
                                      <p:cBhvr>
                                        <p:cTn id="7" dur="500"/>
                                        <p:tgtEl>
                                          <p:spTgt spid="203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03786"/>
                                        </p:tgtEl>
                                        <p:attrNameLst>
                                          <p:attrName>style.visibility</p:attrName>
                                        </p:attrNameLst>
                                      </p:cBhvr>
                                      <p:to>
                                        <p:strVal val="visible"/>
                                      </p:to>
                                    </p:set>
                                    <p:animEffect transition="in" filter="checkerboard(across)">
                                      <p:cBhvr>
                                        <p:cTn id="12" dur="500"/>
                                        <p:tgtEl>
                                          <p:spTgt spid="20378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03790"/>
                                        </p:tgtEl>
                                        <p:attrNameLst>
                                          <p:attrName>style.visibility</p:attrName>
                                        </p:attrNameLst>
                                      </p:cBhvr>
                                      <p:to>
                                        <p:strVal val="visible"/>
                                      </p:to>
                                    </p:set>
                                    <p:animEffect transition="in" filter="checkerboard(across)">
                                      <p:cBhvr>
                                        <p:cTn id="17" dur="500"/>
                                        <p:tgtEl>
                                          <p:spTgt spid="203790"/>
                                        </p:tgtEl>
                                      </p:cBhvr>
                                    </p:animEffect>
                                  </p:childTnLst>
                                </p:cTn>
                              </p:par>
                              <p:par>
                                <p:cTn id="18" presetID="3" presetClass="entr" presetSubtype="10" fill="hold" nodeType="withEffect">
                                  <p:stCondLst>
                                    <p:cond delay="0"/>
                                  </p:stCondLst>
                                  <p:childTnLst>
                                    <p:set>
                                      <p:cBhvr>
                                        <p:cTn id="19" dur="1" fill="hold">
                                          <p:stCondLst>
                                            <p:cond delay="0"/>
                                          </p:stCondLst>
                                        </p:cTn>
                                        <p:tgtEl>
                                          <p:spTgt spid="203791"/>
                                        </p:tgtEl>
                                        <p:attrNameLst>
                                          <p:attrName>style.visibility</p:attrName>
                                        </p:attrNameLst>
                                      </p:cBhvr>
                                      <p:to>
                                        <p:strVal val="visible"/>
                                      </p:to>
                                    </p:set>
                                    <p:animEffect transition="in" filter="blinds(horizontal)">
                                      <p:cBhvr>
                                        <p:cTn id="20" dur="500"/>
                                        <p:tgtEl>
                                          <p:spTgt spid="203791"/>
                                        </p:tgtEl>
                                      </p:cBhvr>
                                    </p:animEffect>
                                  </p:childTnLst>
                                </p:cTn>
                              </p:par>
                              <p:par>
                                <p:cTn id="21" presetID="3" presetClass="entr" presetSubtype="10" fill="hold" nodeType="withEffect">
                                  <p:stCondLst>
                                    <p:cond delay="0"/>
                                  </p:stCondLst>
                                  <p:childTnLst>
                                    <p:set>
                                      <p:cBhvr>
                                        <p:cTn id="22" dur="1" fill="hold">
                                          <p:stCondLst>
                                            <p:cond delay="0"/>
                                          </p:stCondLst>
                                        </p:cTn>
                                        <p:tgtEl>
                                          <p:spTgt spid="203793"/>
                                        </p:tgtEl>
                                        <p:attrNameLst>
                                          <p:attrName>style.visibility</p:attrName>
                                        </p:attrNameLst>
                                      </p:cBhvr>
                                      <p:to>
                                        <p:strVal val="visible"/>
                                      </p:to>
                                    </p:set>
                                    <p:animEffect transition="in" filter="blinds(horizontal)">
                                      <p:cBhvr>
                                        <p:cTn id="23" dur="500"/>
                                        <p:tgtEl>
                                          <p:spTgt spid="203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79" grpId="0" build="p"/>
      <p:bldP spid="203786" grpId="0"/>
      <p:bldP spid="20379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title" sz="quarter"/>
          </p:nvPr>
        </p:nvSpPr>
        <p:spPr>
          <a:xfrm>
            <a:off x="971550" y="0"/>
            <a:ext cx="7772400" cy="1143000"/>
          </a:xfrm>
          <a:noFill/>
          <a:ln/>
        </p:spPr>
        <p:txBody>
          <a:bodyPr/>
          <a:lstStyle/>
          <a:p>
            <a:pPr algn="ctr"/>
            <a:r>
              <a:rPr lang="es-ES" sz="3200"/>
              <a:t>MÉTODO DE ANÁLISIS</a:t>
            </a:r>
            <a:br>
              <a:rPr lang="es-ES" sz="3200"/>
            </a:br>
            <a:r>
              <a:rPr lang="es-ES" sz="2000"/>
              <a:t>EJEMPLO DE APLICACIÓN</a:t>
            </a:r>
          </a:p>
        </p:txBody>
      </p:sp>
      <p:graphicFrame>
        <p:nvGraphicFramePr>
          <p:cNvPr id="206864" name="Object 16"/>
          <p:cNvGraphicFramePr>
            <a:graphicFrameLocks noGrp="1" noChangeAspect="1"/>
          </p:cNvGraphicFramePr>
          <p:nvPr>
            <p:ph sz="quarter" idx="1"/>
          </p:nvPr>
        </p:nvGraphicFramePr>
        <p:xfrm>
          <a:off x="2771775" y="1628775"/>
          <a:ext cx="3241675" cy="2189163"/>
        </p:xfrm>
        <a:graphic>
          <a:graphicData uri="http://schemas.openxmlformats.org/presentationml/2006/ole">
            <p:oleObj spid="_x0000_s206864" name="Imagen de mapa de bits" r:id="rId4" imgW="3285714" imgH="2219635" progId="PBrush">
              <p:embed/>
            </p:oleObj>
          </a:graphicData>
        </a:graphic>
      </p:graphicFrame>
      <p:graphicFrame>
        <p:nvGraphicFramePr>
          <p:cNvPr id="206866" name="Object 18"/>
          <p:cNvGraphicFramePr>
            <a:graphicFrameLocks noChangeAspect="1"/>
          </p:cNvGraphicFramePr>
          <p:nvPr>
            <p:ph sz="quarter" idx="2"/>
          </p:nvPr>
        </p:nvGraphicFramePr>
        <p:xfrm>
          <a:off x="2700338" y="4508500"/>
          <a:ext cx="2362200" cy="1343025"/>
        </p:xfrm>
        <a:graphic>
          <a:graphicData uri="http://schemas.openxmlformats.org/presentationml/2006/ole">
            <p:oleObj spid="_x0000_s206866" name="Imagen de mapa de bits" r:id="rId5" imgW="2362530" imgH="1343212" progId="PBrush">
              <p:embed/>
            </p:oleObj>
          </a:graphicData>
        </a:graphic>
      </p:graphicFrame>
      <p:graphicFrame>
        <p:nvGraphicFramePr>
          <p:cNvPr id="206860" name="Object 12"/>
          <p:cNvGraphicFramePr>
            <a:graphicFrameLocks noChangeAspect="1"/>
          </p:cNvGraphicFramePr>
          <p:nvPr>
            <p:ph sz="quarter" idx="3"/>
          </p:nvPr>
        </p:nvGraphicFramePr>
        <p:xfrm>
          <a:off x="6372225" y="1700213"/>
          <a:ext cx="1704975" cy="2076450"/>
        </p:xfrm>
        <a:graphic>
          <a:graphicData uri="http://schemas.openxmlformats.org/presentationml/2006/ole">
            <p:oleObj spid="_x0000_s206860" name="Imagen de mapa de bits" r:id="rId6" imgW="1704762" imgH="2076740" progId="PBrush">
              <p:embed/>
            </p:oleObj>
          </a:graphicData>
        </a:graphic>
      </p:graphicFrame>
      <p:sp>
        <p:nvSpPr>
          <p:cNvPr id="206853" name="Rectangle 5"/>
          <p:cNvSpPr>
            <a:spLocks noChangeArrowheads="1"/>
          </p:cNvSpPr>
          <p:nvPr/>
        </p:nvSpPr>
        <p:spPr bwMode="auto">
          <a:xfrm>
            <a:off x="1403350" y="1125538"/>
            <a:ext cx="7056438" cy="396875"/>
          </a:xfrm>
          <a:prstGeom prst="rect">
            <a:avLst/>
          </a:prstGeom>
          <a:noFill/>
          <a:ln w="9525">
            <a:noFill/>
            <a:miter lim="800000"/>
            <a:headEnd/>
            <a:tailEnd/>
          </a:ln>
          <a:effectLst/>
        </p:spPr>
        <p:txBody>
          <a:bodyPr>
            <a:spAutoFit/>
          </a:bodyPr>
          <a:lstStyle/>
          <a:p>
            <a:pPr algn="ctr"/>
            <a:r>
              <a:rPr lang="es-ES" sz="2000" b="1">
                <a:solidFill>
                  <a:schemeClr val="hlink"/>
                </a:solidFill>
              </a:rPr>
              <a:t>EXPLICACIÓN DE UNA CENTRAL HIDROELÉCTRICA</a:t>
            </a:r>
          </a:p>
        </p:txBody>
      </p:sp>
      <p:sp>
        <p:nvSpPr>
          <p:cNvPr id="206854" name="Rectangle 6"/>
          <p:cNvSpPr>
            <a:spLocks noChangeArrowheads="1"/>
          </p:cNvSpPr>
          <p:nvPr/>
        </p:nvSpPr>
        <p:spPr bwMode="auto">
          <a:xfrm>
            <a:off x="1042988" y="31416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6855" name="Rectangle 7"/>
          <p:cNvSpPr>
            <a:spLocks noChangeArrowheads="1"/>
          </p:cNvSpPr>
          <p:nvPr/>
        </p:nvSpPr>
        <p:spPr bwMode="auto">
          <a:xfrm>
            <a:off x="1258888" y="3357563"/>
            <a:ext cx="3241675" cy="2951162"/>
          </a:xfrm>
          <a:prstGeom prst="rect">
            <a:avLst/>
          </a:prstGeom>
          <a:noFill/>
          <a:ln w="9525">
            <a:noFill/>
            <a:miter lim="800000"/>
            <a:headEnd/>
            <a:tailEnd/>
          </a:ln>
          <a:effectLst/>
        </p:spPr>
        <p:txBody>
          <a:bodyPr/>
          <a:lstStyle/>
          <a:p>
            <a:pPr marL="342900" indent="-342900">
              <a:spcBef>
                <a:spcPct val="20000"/>
              </a:spcBef>
              <a:buClr>
                <a:schemeClr val="folHlink"/>
              </a:buClr>
              <a:buSzPct val="90000"/>
              <a:buFont typeface="Wingdings" pitchFamily="2" charset="2"/>
              <a:buChar char="n"/>
            </a:pPr>
            <a:endParaRPr lang="es-ES"/>
          </a:p>
        </p:txBody>
      </p:sp>
      <p:sp>
        <p:nvSpPr>
          <p:cNvPr id="206858" name="Rectangle 10"/>
          <p:cNvSpPr>
            <a:spLocks noChangeArrowheads="1"/>
          </p:cNvSpPr>
          <p:nvPr/>
        </p:nvSpPr>
        <p:spPr bwMode="auto">
          <a:xfrm>
            <a:off x="250825" y="1700213"/>
            <a:ext cx="2305050" cy="701675"/>
          </a:xfrm>
          <a:prstGeom prst="rect">
            <a:avLst/>
          </a:prstGeom>
          <a:noFill/>
          <a:ln w="9525">
            <a:noFill/>
            <a:miter lim="800000"/>
            <a:headEnd/>
            <a:tailEnd/>
          </a:ln>
          <a:effectLst/>
        </p:spPr>
        <p:txBody>
          <a:bodyPr>
            <a:spAutoFit/>
          </a:bodyPr>
          <a:lstStyle/>
          <a:p>
            <a:pPr lvl="1">
              <a:spcBef>
                <a:spcPct val="20000"/>
              </a:spcBef>
              <a:buClr>
                <a:schemeClr val="accent1"/>
              </a:buClr>
              <a:buSzPct val="75000"/>
              <a:buFont typeface="Wingdings" pitchFamily="2" charset="2"/>
              <a:buChar char="n"/>
            </a:pPr>
            <a:r>
              <a:rPr lang="es-ES" sz="2000" b="1" u="sng">
                <a:solidFill>
                  <a:srgbClr val="000066"/>
                </a:solidFill>
              </a:rPr>
              <a:t>Aliviaderos</a:t>
            </a:r>
          </a:p>
          <a:p>
            <a:pPr algn="ctr"/>
            <a:endParaRPr lang="es-ES" sz="2000" b="1" u="sng">
              <a:solidFill>
                <a:srgbClr val="000066"/>
              </a:solidFill>
            </a:endParaRPr>
          </a:p>
        </p:txBody>
      </p:sp>
      <p:sp>
        <p:nvSpPr>
          <p:cNvPr id="206865" name="Rectangle 17"/>
          <p:cNvSpPr>
            <a:spLocks noChangeArrowheads="1"/>
          </p:cNvSpPr>
          <p:nvPr/>
        </p:nvSpPr>
        <p:spPr bwMode="auto">
          <a:xfrm>
            <a:off x="179388" y="4365625"/>
            <a:ext cx="2303462" cy="2371725"/>
          </a:xfrm>
          <a:prstGeom prst="rect">
            <a:avLst/>
          </a:prstGeom>
          <a:noFill/>
          <a:ln w="9525">
            <a:noFill/>
            <a:miter lim="800000"/>
            <a:headEnd/>
            <a:tailEnd/>
          </a:ln>
          <a:effectLst/>
        </p:spPr>
        <p:txBody>
          <a:bodyPr>
            <a:spAutoFit/>
          </a:bodyPr>
          <a:lstStyle/>
          <a:p>
            <a:pPr lvl="1">
              <a:spcBef>
                <a:spcPct val="20000"/>
              </a:spcBef>
              <a:buClr>
                <a:schemeClr val="accent1"/>
              </a:buClr>
              <a:buSzPct val="75000"/>
              <a:buFont typeface="Wingdings" pitchFamily="2" charset="2"/>
              <a:buChar char="n"/>
            </a:pPr>
            <a:r>
              <a:rPr lang="es-ES" sz="2000" b="1" u="sng">
                <a:solidFill>
                  <a:srgbClr val="000066"/>
                </a:solidFill>
              </a:rPr>
              <a:t>Tomas de agua y compuertas,</a:t>
            </a:r>
          </a:p>
          <a:p>
            <a:pPr lvl="1">
              <a:spcBef>
                <a:spcPct val="20000"/>
              </a:spcBef>
              <a:buClr>
                <a:schemeClr val="accent1"/>
              </a:buClr>
              <a:buSzPct val="75000"/>
              <a:buFont typeface="Wingdings" pitchFamily="2" charset="2"/>
              <a:buChar char="n"/>
            </a:pPr>
            <a:endParaRPr lang="es-ES" sz="2000" b="1" u="sng">
              <a:solidFill>
                <a:srgbClr val="000066"/>
              </a:solidFill>
            </a:endParaRPr>
          </a:p>
          <a:p>
            <a:pPr lvl="1">
              <a:spcBef>
                <a:spcPct val="20000"/>
              </a:spcBef>
              <a:buClr>
                <a:schemeClr val="accent1"/>
              </a:buClr>
              <a:buSzPct val="75000"/>
              <a:buFont typeface="Wingdings" pitchFamily="2" charset="2"/>
              <a:buChar char="n"/>
            </a:pPr>
            <a:endParaRPr lang="es-ES"/>
          </a:p>
          <a:p>
            <a:pPr lvl="1">
              <a:spcBef>
                <a:spcPct val="20000"/>
              </a:spcBef>
              <a:buClr>
                <a:schemeClr val="accent1"/>
              </a:buClr>
              <a:buSzPct val="75000"/>
              <a:buFont typeface="Wingdings" pitchFamily="2" charset="2"/>
              <a:buChar char="n"/>
            </a:pPr>
            <a:r>
              <a:rPr lang="es-ES" sz="2000" b="1">
                <a:solidFill>
                  <a:srgbClr val="000066"/>
                </a:solidFill>
              </a:rPr>
              <a:t>etc.</a:t>
            </a:r>
          </a:p>
          <a:p>
            <a:pPr algn="ctr"/>
            <a:endParaRPr lang="es-ES" sz="2000" b="1">
              <a:solidFill>
                <a:srgbClr val="000066"/>
              </a:solidFill>
            </a:endParaRPr>
          </a:p>
        </p:txBody>
      </p:sp>
      <p:graphicFrame>
        <p:nvGraphicFramePr>
          <p:cNvPr id="206868" name="Object 20"/>
          <p:cNvGraphicFramePr>
            <a:graphicFrameLocks noChangeAspect="1"/>
          </p:cNvGraphicFramePr>
          <p:nvPr>
            <p:ph sz="quarter" idx="4"/>
          </p:nvPr>
        </p:nvGraphicFramePr>
        <p:xfrm>
          <a:off x="5334000" y="4581525"/>
          <a:ext cx="3810000" cy="1220788"/>
        </p:xfrm>
        <a:graphic>
          <a:graphicData uri="http://schemas.openxmlformats.org/presentationml/2006/ole">
            <p:oleObj spid="_x0000_s206868" name="Imagen de mapa de bits" r:id="rId7" imgW="5495238" imgH="1762371" progId="PBrush">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06858"/>
                                        </p:tgtEl>
                                        <p:attrNameLst>
                                          <p:attrName>style.visibility</p:attrName>
                                        </p:attrNameLst>
                                      </p:cBhvr>
                                      <p:to>
                                        <p:strVal val="visible"/>
                                      </p:to>
                                    </p:set>
                                    <p:animEffect transition="in" filter="box(in)">
                                      <p:cBhvr>
                                        <p:cTn id="7" dur="500"/>
                                        <p:tgtEl>
                                          <p:spTgt spid="206858"/>
                                        </p:tgtEl>
                                      </p:cBhvr>
                                    </p:animEffect>
                                  </p:childTnLst>
                                </p:cTn>
                              </p:par>
                              <p:par>
                                <p:cTn id="8" presetID="8" presetClass="entr" presetSubtype="16" fill="hold" nodeType="withEffect">
                                  <p:stCondLst>
                                    <p:cond delay="0"/>
                                  </p:stCondLst>
                                  <p:childTnLst>
                                    <p:set>
                                      <p:cBhvr>
                                        <p:cTn id="9" dur="1" fill="hold">
                                          <p:stCondLst>
                                            <p:cond delay="0"/>
                                          </p:stCondLst>
                                        </p:cTn>
                                        <p:tgtEl>
                                          <p:spTgt spid="206864"/>
                                        </p:tgtEl>
                                        <p:attrNameLst>
                                          <p:attrName>style.visibility</p:attrName>
                                        </p:attrNameLst>
                                      </p:cBhvr>
                                      <p:to>
                                        <p:strVal val="visible"/>
                                      </p:to>
                                    </p:set>
                                    <p:animEffect transition="in" filter="diamond(in)">
                                      <p:cBhvr>
                                        <p:cTn id="10" dur="2000"/>
                                        <p:tgtEl>
                                          <p:spTgt spid="206864"/>
                                        </p:tgtEl>
                                      </p:cBhvr>
                                    </p:animEffect>
                                  </p:childTnLst>
                                </p:cTn>
                              </p:par>
                              <p:par>
                                <p:cTn id="11" presetID="2" presetClass="entr" presetSubtype="4" fill="hold" nodeType="withEffect">
                                  <p:stCondLst>
                                    <p:cond delay="0"/>
                                  </p:stCondLst>
                                  <p:childTnLst>
                                    <p:set>
                                      <p:cBhvr>
                                        <p:cTn id="12" dur="1" fill="hold">
                                          <p:stCondLst>
                                            <p:cond delay="0"/>
                                          </p:stCondLst>
                                        </p:cTn>
                                        <p:tgtEl>
                                          <p:spTgt spid="206860"/>
                                        </p:tgtEl>
                                        <p:attrNameLst>
                                          <p:attrName>style.visibility</p:attrName>
                                        </p:attrNameLst>
                                      </p:cBhvr>
                                      <p:to>
                                        <p:strVal val="visible"/>
                                      </p:to>
                                    </p:set>
                                    <p:anim calcmode="lin" valueType="num">
                                      <p:cBhvr additive="base">
                                        <p:cTn id="13" dur="500" fill="hold"/>
                                        <p:tgtEl>
                                          <p:spTgt spid="206860"/>
                                        </p:tgtEl>
                                        <p:attrNameLst>
                                          <p:attrName>ppt_x</p:attrName>
                                        </p:attrNameLst>
                                      </p:cBhvr>
                                      <p:tavLst>
                                        <p:tav tm="0">
                                          <p:val>
                                            <p:strVal val="#ppt_x"/>
                                          </p:val>
                                        </p:tav>
                                        <p:tav tm="100000">
                                          <p:val>
                                            <p:strVal val="#ppt_x"/>
                                          </p:val>
                                        </p:tav>
                                      </p:tavLst>
                                    </p:anim>
                                    <p:anim calcmode="lin" valueType="num">
                                      <p:cBhvr additive="base">
                                        <p:cTn id="14" dur="500" fill="hold"/>
                                        <p:tgtEl>
                                          <p:spTgt spid="20686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206865"/>
                                        </p:tgtEl>
                                        <p:attrNameLst>
                                          <p:attrName>style.visibility</p:attrName>
                                        </p:attrNameLst>
                                      </p:cBhvr>
                                      <p:to>
                                        <p:strVal val="visible"/>
                                      </p:to>
                                    </p:set>
                                    <p:animEffect transition="in" filter="checkerboard(across)">
                                      <p:cBhvr>
                                        <p:cTn id="19" dur="500"/>
                                        <p:tgtEl>
                                          <p:spTgt spid="206865"/>
                                        </p:tgtEl>
                                      </p:cBhvr>
                                    </p:animEffect>
                                  </p:childTnLst>
                                </p:cTn>
                              </p:par>
                              <p:par>
                                <p:cTn id="20" presetID="2" presetClass="entr" presetSubtype="4" fill="hold" nodeType="withEffect">
                                  <p:stCondLst>
                                    <p:cond delay="0"/>
                                  </p:stCondLst>
                                  <p:childTnLst>
                                    <p:set>
                                      <p:cBhvr>
                                        <p:cTn id="21" dur="1" fill="hold">
                                          <p:stCondLst>
                                            <p:cond delay="0"/>
                                          </p:stCondLst>
                                        </p:cTn>
                                        <p:tgtEl>
                                          <p:spTgt spid="206866"/>
                                        </p:tgtEl>
                                        <p:attrNameLst>
                                          <p:attrName>style.visibility</p:attrName>
                                        </p:attrNameLst>
                                      </p:cBhvr>
                                      <p:to>
                                        <p:strVal val="visible"/>
                                      </p:to>
                                    </p:set>
                                    <p:anim calcmode="lin" valueType="num">
                                      <p:cBhvr additive="base">
                                        <p:cTn id="22" dur="500" fill="hold"/>
                                        <p:tgtEl>
                                          <p:spTgt spid="206866"/>
                                        </p:tgtEl>
                                        <p:attrNameLst>
                                          <p:attrName>ppt_x</p:attrName>
                                        </p:attrNameLst>
                                      </p:cBhvr>
                                      <p:tavLst>
                                        <p:tav tm="0">
                                          <p:val>
                                            <p:strVal val="#ppt_x"/>
                                          </p:val>
                                        </p:tav>
                                        <p:tav tm="100000">
                                          <p:val>
                                            <p:strVal val="#ppt_x"/>
                                          </p:val>
                                        </p:tav>
                                      </p:tavLst>
                                    </p:anim>
                                    <p:anim calcmode="lin" valueType="num">
                                      <p:cBhvr additive="base">
                                        <p:cTn id="23" dur="500" fill="hold"/>
                                        <p:tgtEl>
                                          <p:spTgt spid="206866"/>
                                        </p:tgtEl>
                                        <p:attrNameLst>
                                          <p:attrName>ppt_y</p:attrName>
                                        </p:attrNameLst>
                                      </p:cBhvr>
                                      <p:tavLst>
                                        <p:tav tm="0">
                                          <p:val>
                                            <p:strVal val="1+#ppt_h/2"/>
                                          </p:val>
                                        </p:tav>
                                        <p:tav tm="100000">
                                          <p:val>
                                            <p:strVal val="#ppt_y"/>
                                          </p:val>
                                        </p:tav>
                                      </p:tavLst>
                                    </p:anim>
                                  </p:childTnLst>
                                </p:cTn>
                              </p:par>
                              <p:par>
                                <p:cTn id="24" presetID="5" presetClass="entr" presetSubtype="10" fill="hold" nodeType="withEffect">
                                  <p:stCondLst>
                                    <p:cond delay="0"/>
                                  </p:stCondLst>
                                  <p:childTnLst>
                                    <p:set>
                                      <p:cBhvr>
                                        <p:cTn id="25" dur="1" fill="hold">
                                          <p:stCondLst>
                                            <p:cond delay="0"/>
                                          </p:stCondLst>
                                        </p:cTn>
                                        <p:tgtEl>
                                          <p:spTgt spid="206868"/>
                                        </p:tgtEl>
                                        <p:attrNameLst>
                                          <p:attrName>style.visibility</p:attrName>
                                        </p:attrNameLst>
                                      </p:cBhvr>
                                      <p:to>
                                        <p:strVal val="visible"/>
                                      </p:to>
                                    </p:set>
                                    <p:animEffect transition="in" filter="checkerboard(across)">
                                      <p:cBhvr>
                                        <p:cTn id="26" dur="500"/>
                                        <p:tgtEl>
                                          <p:spTgt spid="20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8" grpId="0"/>
      <p:bldP spid="206865" grpId="0"/>
    </p:bldLst>
  </p:timing>
</p:sld>
</file>

<file path=ppt/theme/theme1.xml><?xml version="1.0" encoding="utf-8"?>
<a:theme xmlns:a="http://schemas.openxmlformats.org/drawingml/2006/main" name="Capas">
  <a:themeElements>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Capa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apa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Capa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Capa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Capa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Capa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Capa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Capa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Capa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Capa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204</TotalTime>
  <Words>644</Words>
  <Application>Microsoft PowerPoint</Application>
  <PresentationFormat>Presentación en pantalla (4:3)</PresentationFormat>
  <Paragraphs>94</Paragraphs>
  <Slides>12</Slides>
  <Notes>12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12</vt:i4>
      </vt:variant>
    </vt:vector>
  </HeadingPairs>
  <TitlesOfParts>
    <vt:vector size="14" baseType="lpstr">
      <vt:lpstr>Capas</vt:lpstr>
      <vt:lpstr>Imagen de mapa de bits</vt:lpstr>
      <vt:lpstr>METODO DEL ANÁLISIS En la enseñanza</vt:lpstr>
      <vt:lpstr>ÍNDICE</vt:lpstr>
      <vt:lpstr>Diapositiva 3</vt:lpstr>
      <vt:lpstr>Diapositiva 4</vt:lpstr>
      <vt:lpstr>MÉTODO DE ANÁLISIS EJEMPLO DE APLICACIÓN</vt:lpstr>
      <vt:lpstr>MÉTODO DE ANÁLISIS EJEMPLO DE APLICACIÓN</vt:lpstr>
      <vt:lpstr>MÉTODO DE ANÁLISIS EJEMPLO DE APLICACIÓN</vt:lpstr>
      <vt:lpstr>MÉTODO DE ANÁLISIS EJEMPLO DE APLICACIÓN</vt:lpstr>
      <vt:lpstr>MÉTODO DE ANÁLISIS EJEMPLO DE APLICACIÓN</vt:lpstr>
      <vt:lpstr>MÉTODO DE ANÁLISIS EJEMPLO DE APLICACIÓN</vt:lpstr>
      <vt:lpstr>Diapositiva 11</vt:lpstr>
      <vt:lpstr>Diapositiva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MÉTODO DE ANÁLISIS</dc:title>
  <dc:creator>Irene López-Rey Sánchez-Cano</dc:creator>
  <cp:lastModifiedBy>xp</cp:lastModifiedBy>
  <cp:revision>12</cp:revision>
  <dcterms:created xsi:type="dcterms:W3CDTF">1601-01-01T00:00:00Z</dcterms:created>
  <dcterms:modified xsi:type="dcterms:W3CDTF">2009-12-21T11:59:01Z</dcterms:modified>
</cp:coreProperties>
</file>